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notesSlides/notesSlide8.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charts/chart5.xml" ContentType="application/vnd.openxmlformats-officedocument.drawingml.chart+xml"/>
  <Override PartName="/ppt/theme/themeOverride3.xml" ContentType="application/vnd.openxmlformats-officedocument.themeOverr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6.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ink/ink1.xml" ContentType="application/inkml+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7" r:id="rId2"/>
    <p:sldId id="259" r:id="rId3"/>
    <p:sldId id="279" r:id="rId4"/>
    <p:sldId id="2147482323" r:id="rId5"/>
    <p:sldId id="2147482324" r:id="rId6"/>
    <p:sldId id="2147482312" r:id="rId7"/>
    <p:sldId id="2147482292" r:id="rId8"/>
    <p:sldId id="2147482313" r:id="rId9"/>
    <p:sldId id="2147482291" r:id="rId10"/>
    <p:sldId id="2147482327" r:id="rId11"/>
    <p:sldId id="2147482325" r:id="rId12"/>
    <p:sldId id="2147482315" r:id="rId13"/>
    <p:sldId id="2147482329" r:id="rId14"/>
    <p:sldId id="282" r:id="rId15"/>
    <p:sldId id="281"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844E"/>
    <a:srgbClr val="3474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682" autoAdjust="0"/>
    <p:restoredTop sz="61770" autoAdjust="0"/>
  </p:normalViewPr>
  <p:slideViewPr>
    <p:cSldViewPr snapToGrid="0">
      <p:cViewPr varScale="1">
        <p:scale>
          <a:sx n="50" d="100"/>
          <a:sy n="50" d="100"/>
        </p:scale>
        <p:origin x="2526" y="378"/>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thompson\AppData\Local\Microsoft\Olk\Attachments\ooa-48287132-6a42-4704-a42a-03df82b86a42\cf11062bbccad1fc1b1e42ea67a5f386affd8c3352055b207f05223de465114c\semcog%20freight%202022%202050.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thompson\AppData\Local\Microsoft\Olk\Attachments\ooa-48287132-6a42-4704-a42a-03df82b86a42\cf11062bbccad1fc1b1e42ea67a5f386affd8c3352055b207f05223de465114c\semcog%20freight%202022%202050.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800" b="1" i="0" u="none" strike="noStrike" kern="1200" baseline="0" dirty="0">
                <a:solidFill>
                  <a:prstClr val="black">
                    <a:lumMod val="75000"/>
                    <a:lumOff val="25000"/>
                  </a:prstClr>
                </a:solidFill>
              </a:rPr>
              <a:t>Freight Movement by Weight (Tons)</a:t>
            </a:r>
          </a:p>
          <a:p>
            <a:pPr>
              <a:defRPr/>
            </a:pPr>
            <a:r>
              <a:rPr lang="en-US" sz="1800" b="1" i="0" u="none" strike="noStrike" kern="1200" baseline="0" dirty="0">
                <a:solidFill>
                  <a:prstClr val="black">
                    <a:lumMod val="75000"/>
                    <a:lumOff val="25000"/>
                  </a:prstClr>
                </a:solidFill>
              </a:rPr>
              <a:t>2022 - 2050</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'Projection 2022 to 2050'!$C$27:$C$28</c:f>
              <c:strCache>
                <c:ptCount val="2"/>
                <c:pt idx="0">
                  <c:v>2022</c:v>
                </c:pt>
                <c:pt idx="1">
                  <c:v>Tons</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dLbl>
              <c:idx val="0"/>
              <c:layout>
                <c:manualLayout>
                  <c:x val="-2.4693141168004886E-2"/>
                  <c:y val="-0.11637377075784679"/>
                </c:manualLayout>
              </c:layout>
              <c:tx>
                <c:rich>
                  <a:bodyPr/>
                  <a:lstStyle/>
                  <a:p>
                    <a:fld id="{BD8EB731-46D6-4349-9510-BAB08ED74B6E}" type="VALUE">
                      <a:rPr lang="en-US" b="0"/>
                      <a:pPr/>
                      <a:t>[VALUE]</a:t>
                    </a:fld>
                    <a:endParaRPr lang="en-CA"/>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C61B-415C-9C80-5B69421B3D5D}"/>
                </c:ext>
              </c:extLst>
            </c:dLbl>
            <c:dLbl>
              <c:idx val="1"/>
              <c:layout>
                <c:manualLayout>
                  <c:x val="4.3830813061582295E-3"/>
                  <c:y val="-0.11097899326198969"/>
                </c:manualLayout>
              </c:layout>
              <c:tx>
                <c:rich>
                  <a:bodyPr/>
                  <a:lstStyle/>
                  <a:p>
                    <a:fld id="{37D61572-6F74-4105-9460-423FEAD85981}" type="VALUE">
                      <a:rPr lang="en-US" b="0"/>
                      <a:pPr/>
                      <a:t>[VALUE]</a:t>
                    </a:fld>
                    <a:endParaRPr lang="en-CA"/>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61B-415C-9C80-5B69421B3D5D}"/>
                </c:ext>
              </c:extLst>
            </c:dLbl>
            <c:dLbl>
              <c:idx val="2"/>
              <c:layout>
                <c:manualLayout>
                  <c:x val="0"/>
                  <c:y val="-0.1189060642092747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61B-415C-9C80-5B69421B3D5D}"/>
                </c:ext>
              </c:extLst>
            </c:dLbl>
            <c:dLbl>
              <c:idx val="3"/>
              <c:layout>
                <c:manualLayout>
                  <c:x val="-4.3830813061582295E-3"/>
                  <c:y val="-4.756242568371001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61B-415C-9C80-5B69421B3D5D}"/>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1"/>
                    </a:solidFill>
                    <a:latin typeface="Poppins" panose="00000500000000000000" pitchFamily="2" charset="0"/>
                    <a:ea typeface="+mn-ea"/>
                    <a:cs typeface="Poppins"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'Projection 2022 to 2050'!$B$29:$B$32</c:f>
              <c:strCache>
                <c:ptCount val="4"/>
                <c:pt idx="0">
                  <c:v>Truck</c:v>
                </c:pt>
                <c:pt idx="1">
                  <c:v>Rail</c:v>
                </c:pt>
                <c:pt idx="2">
                  <c:v>Water </c:v>
                </c:pt>
                <c:pt idx="3">
                  <c:v>Air</c:v>
                </c:pt>
              </c:strCache>
            </c:strRef>
          </c:cat>
          <c:val>
            <c:numRef>
              <c:f>'Projection 2022 to 2050'!$C$29:$C$32</c:f>
              <c:numCache>
                <c:formatCode>#,##0</c:formatCode>
                <c:ptCount val="4"/>
                <c:pt idx="0">
                  <c:v>152296569.23968399</c:v>
                </c:pt>
                <c:pt idx="1">
                  <c:v>30929326.072733998</c:v>
                </c:pt>
                <c:pt idx="2">
                  <c:v>20622633.313607</c:v>
                </c:pt>
                <c:pt idx="3">
                  <c:v>177471.32988400001</c:v>
                </c:pt>
              </c:numCache>
            </c:numRef>
          </c:val>
          <c:extLst>
            <c:ext xmlns:c16="http://schemas.microsoft.com/office/drawing/2014/chart" uri="{C3380CC4-5D6E-409C-BE32-E72D297353CC}">
              <c16:uniqueId val="{00000004-C61B-415C-9C80-5B69421B3D5D}"/>
            </c:ext>
          </c:extLst>
        </c:ser>
        <c:ser>
          <c:idx val="1"/>
          <c:order val="1"/>
          <c:tx>
            <c:strRef>
              <c:f>'Projection 2022 to 2050'!$D$27:$D$28</c:f>
              <c:strCache>
                <c:ptCount val="2"/>
                <c:pt idx="0">
                  <c:v>2050</c:v>
                </c:pt>
                <c:pt idx="1">
                  <c:v>Tons</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dLbl>
              <c:idx val="0"/>
              <c:layout>
                <c:manualLayout>
                  <c:x val="7.2222222222222215E-2"/>
                  <c:y val="-4.16666666666667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61B-415C-9C80-5B69421B3D5D}"/>
                </c:ext>
              </c:extLst>
            </c:dLbl>
            <c:dLbl>
              <c:idx val="1"/>
              <c:layout>
                <c:manualLayout>
                  <c:x val="4.1309678499260568E-3"/>
                  <c:y val="-0.1573083536971670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61B-415C-9C80-5B69421B3D5D}"/>
                </c:ext>
              </c:extLst>
            </c:dLbl>
            <c:dLbl>
              <c:idx val="2"/>
              <c:layout>
                <c:manualLayout>
                  <c:x val="9.8125801335976186E-3"/>
                  <c:y val="-8.92291703727285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61B-415C-9C80-5B69421B3D5D}"/>
                </c:ext>
              </c:extLst>
            </c:dLbl>
            <c:dLbl>
              <c:idx val="3"/>
              <c:layout>
                <c:manualLayout>
                  <c:x val="9.6591722878820001E-3"/>
                  <c:y val="-0.1057493110626332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C61B-415C-9C80-5B69421B3D5D}"/>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accent2"/>
                    </a:solidFill>
                    <a:latin typeface="Poppins" panose="00000500000000000000" pitchFamily="2" charset="0"/>
                    <a:ea typeface="+mn-ea"/>
                    <a:cs typeface="Poppins"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'Projection 2022 to 2050'!$B$29:$B$32</c:f>
              <c:strCache>
                <c:ptCount val="4"/>
                <c:pt idx="0">
                  <c:v>Truck</c:v>
                </c:pt>
                <c:pt idx="1">
                  <c:v>Rail</c:v>
                </c:pt>
                <c:pt idx="2">
                  <c:v>Water </c:v>
                </c:pt>
                <c:pt idx="3">
                  <c:v>Air</c:v>
                </c:pt>
              </c:strCache>
            </c:strRef>
          </c:cat>
          <c:val>
            <c:numRef>
              <c:f>'Projection 2022 to 2050'!$D$29:$D$32</c:f>
              <c:numCache>
                <c:formatCode>#,##0</c:formatCode>
                <c:ptCount val="4"/>
                <c:pt idx="0">
                  <c:v>205588818.27337497</c:v>
                </c:pt>
                <c:pt idx="1">
                  <c:v>39635517.825887002</c:v>
                </c:pt>
                <c:pt idx="2">
                  <c:v>17272083.205332</c:v>
                </c:pt>
                <c:pt idx="3">
                  <c:v>227096.62719500001</c:v>
                </c:pt>
              </c:numCache>
            </c:numRef>
          </c:val>
          <c:extLst>
            <c:ext xmlns:c16="http://schemas.microsoft.com/office/drawing/2014/chart" uri="{C3380CC4-5D6E-409C-BE32-E72D297353CC}">
              <c16:uniqueId val="{00000009-C61B-415C-9C80-5B69421B3D5D}"/>
            </c:ext>
          </c:extLst>
        </c:ser>
        <c:dLbls>
          <c:showLegendKey val="0"/>
          <c:showVal val="0"/>
          <c:showCatName val="0"/>
          <c:showSerName val="0"/>
          <c:showPercent val="0"/>
          <c:showBubbleSize val="0"/>
        </c:dLbls>
        <c:gapWidth val="65"/>
        <c:shape val="box"/>
        <c:axId val="1722122927"/>
        <c:axId val="1722123407"/>
        <c:axId val="0"/>
      </c:bar3DChart>
      <c:catAx>
        <c:axId val="1722122927"/>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722123407"/>
        <c:crosses val="autoZero"/>
        <c:auto val="1"/>
        <c:lblAlgn val="ctr"/>
        <c:lblOffset val="100"/>
        <c:noMultiLvlLbl val="0"/>
      </c:catAx>
      <c:valAx>
        <c:axId val="1722123407"/>
        <c:scaling>
          <c:orientation val="minMax"/>
        </c:scaling>
        <c:delete val="0"/>
        <c:axPos val="l"/>
        <c:majorGridlines>
          <c:spPr>
            <a:ln w="9525" cap="flat" cmpd="sng" algn="ctr">
              <a:solidFill>
                <a:schemeClr val="dk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1722122927"/>
        <c:crosses val="autoZero"/>
        <c:crossBetween val="between"/>
        <c:dispUnits>
          <c:builtInUnit val="thousands"/>
          <c:dispUnitsLbl>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800" b="1" i="0" u="none" strike="noStrike" kern="1200" baseline="0" dirty="0">
                <a:solidFill>
                  <a:prstClr val="black">
                    <a:lumMod val="75000"/>
                    <a:lumOff val="25000"/>
                  </a:prstClr>
                </a:solidFill>
              </a:rPr>
              <a:t>Freight Movement by Value (Dollars)</a:t>
            </a:r>
          </a:p>
          <a:p>
            <a:pPr>
              <a:defRPr/>
            </a:pPr>
            <a:r>
              <a:rPr lang="en-US" sz="1800" b="1" i="0" u="none" strike="noStrike" kern="1200" baseline="0" dirty="0">
                <a:solidFill>
                  <a:prstClr val="black">
                    <a:lumMod val="75000"/>
                    <a:lumOff val="25000"/>
                  </a:prstClr>
                </a:solidFill>
              </a:rPr>
              <a:t>2022 - 2050</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view3D>
      <c:rotX val="0"/>
      <c:rotY val="0"/>
      <c:depthPercent val="60"/>
      <c:rAngAx val="0"/>
      <c:perspective val="100"/>
    </c:view3D>
    <c:floor>
      <c:thickness val="0"/>
      <c:spPr>
        <a:solidFill>
          <a:schemeClr val="lt1">
            <a:lumMod val="95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'Projection 2022 to 2050'!$G$27:$G$28</c:f>
              <c:strCache>
                <c:ptCount val="2"/>
                <c:pt idx="0">
                  <c:v>2022</c:v>
                </c:pt>
                <c:pt idx="1">
                  <c:v>Value</c:v>
                </c:pt>
              </c:strCache>
            </c:strRef>
          </c:tx>
          <c:spPr>
            <a:solidFill>
              <a:schemeClr val="accent1">
                <a:alpha val="85000"/>
              </a:schemeClr>
            </a:solidFill>
            <a:ln w="9525" cap="flat" cmpd="sng" algn="ctr">
              <a:solidFill>
                <a:schemeClr val="accent1">
                  <a:lumMod val="75000"/>
                </a:schemeClr>
              </a:solidFill>
              <a:round/>
            </a:ln>
            <a:effectLst/>
            <a:sp3d contourW="9525">
              <a:contourClr>
                <a:schemeClr val="accent1">
                  <a:lumMod val="75000"/>
                </a:schemeClr>
              </a:contourClr>
            </a:sp3d>
          </c:spPr>
          <c:invertIfNegative val="0"/>
          <c:dLbls>
            <c:dLbl>
              <c:idx val="0"/>
              <c:layout>
                <c:manualLayout>
                  <c:x val="-1.0961306587745259E-2"/>
                  <c:y val="-5.04294752493907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D1D-42B0-B6DC-700622491065}"/>
                </c:ext>
              </c:extLst>
            </c:dLbl>
            <c:dLbl>
              <c:idx val="1"/>
              <c:layout>
                <c:manualLayout>
                  <c:x val="-8.0381986397232444E-17"/>
                  <c:y val="-0.1008589504987814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D1D-42B0-B6DC-700622491065}"/>
                </c:ext>
              </c:extLst>
            </c:dLbl>
            <c:dLbl>
              <c:idx val="2"/>
              <c:layout>
                <c:manualLayout>
                  <c:x val="-1.0961306587745339E-2"/>
                  <c:y val="-5.04294752493907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D1D-42B0-B6DC-700622491065}"/>
                </c:ext>
              </c:extLst>
            </c:dLbl>
            <c:dLbl>
              <c:idx val="3"/>
              <c:layout>
                <c:manualLayout>
                  <c:x val="-1.7538090540392414E-2"/>
                  <c:y val="-4.65502848455914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D1D-42B0-B6DC-70062249106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347490"/>
                    </a:solidFill>
                    <a:latin typeface="Poppins" panose="00000500000000000000" pitchFamily="2" charset="0"/>
                    <a:ea typeface="+mn-ea"/>
                    <a:cs typeface="Poppins" panose="00000500000000000000" pitchFamily="2"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'Projection 2022 to 2050'!$F$29:$F$32</c:f>
              <c:strCache>
                <c:ptCount val="4"/>
                <c:pt idx="0">
                  <c:v>Truck</c:v>
                </c:pt>
                <c:pt idx="1">
                  <c:v>Rail</c:v>
                </c:pt>
                <c:pt idx="2">
                  <c:v>Water </c:v>
                </c:pt>
                <c:pt idx="3">
                  <c:v>Air</c:v>
                </c:pt>
              </c:strCache>
            </c:strRef>
          </c:cat>
          <c:val>
            <c:numRef>
              <c:f>'Projection 2022 to 2050'!$G$29:$G$32</c:f>
              <c:numCache>
                <c:formatCode>"$"#,##0</c:formatCode>
                <c:ptCount val="4"/>
                <c:pt idx="0">
                  <c:v>319747549245.09827</c:v>
                </c:pt>
                <c:pt idx="1">
                  <c:v>114182638605.18257</c:v>
                </c:pt>
                <c:pt idx="2">
                  <c:v>3415776378.1670709</c:v>
                </c:pt>
                <c:pt idx="3">
                  <c:v>19810804842.342079</c:v>
                </c:pt>
              </c:numCache>
            </c:numRef>
          </c:val>
          <c:extLst>
            <c:ext xmlns:c16="http://schemas.microsoft.com/office/drawing/2014/chart" uri="{C3380CC4-5D6E-409C-BE32-E72D297353CC}">
              <c16:uniqueId val="{00000004-3D1D-42B0-B6DC-700622491065}"/>
            </c:ext>
          </c:extLst>
        </c:ser>
        <c:ser>
          <c:idx val="1"/>
          <c:order val="1"/>
          <c:tx>
            <c:strRef>
              <c:f>'Projection 2022 to 2050'!$H$27:$H$28</c:f>
              <c:strCache>
                <c:ptCount val="2"/>
                <c:pt idx="0">
                  <c:v>2050</c:v>
                </c:pt>
                <c:pt idx="1">
                  <c:v>Value</c:v>
                </c:pt>
              </c:strCache>
            </c:strRef>
          </c:tx>
          <c:spPr>
            <a:solidFill>
              <a:schemeClr val="accent2">
                <a:alpha val="85000"/>
              </a:schemeClr>
            </a:solidFill>
            <a:ln w="9525" cap="flat" cmpd="sng" algn="ctr">
              <a:solidFill>
                <a:schemeClr val="accent2">
                  <a:lumMod val="75000"/>
                </a:schemeClr>
              </a:solidFill>
              <a:round/>
            </a:ln>
            <a:effectLst/>
            <a:sp3d contourW="9525">
              <a:contourClr>
                <a:schemeClr val="accent2">
                  <a:lumMod val="75000"/>
                </a:schemeClr>
              </a:contourClr>
            </a:sp3d>
          </c:spPr>
          <c:invertIfNegative val="0"/>
          <c:dLbls>
            <c:dLbl>
              <c:idx val="0"/>
              <c:layout>
                <c:manualLayout>
                  <c:x val="1.3681595166267291E-2"/>
                  <c:y val="-4.22793144625550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D1D-42B0-B6DC-700622491065}"/>
                </c:ext>
              </c:extLst>
            </c:dLbl>
            <c:dLbl>
              <c:idx val="1"/>
              <c:layout>
                <c:manualLayout>
                  <c:x val="0"/>
                  <c:y val="-8.92213792873836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D1D-42B0-B6DC-700622491065}"/>
                </c:ext>
              </c:extLst>
            </c:dLbl>
            <c:dLbl>
              <c:idx val="2"/>
              <c:layout>
                <c:manualLayout>
                  <c:x val="-8.7690452701961272E-3"/>
                  <c:y val="-9.697976009498213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D1D-42B0-B6DC-700622491065}"/>
                </c:ext>
              </c:extLst>
            </c:dLbl>
            <c:dLbl>
              <c:idx val="3"/>
              <c:layout>
                <c:manualLayout>
                  <c:x val="-1.3153567905294471E-2"/>
                  <c:y val="-0.1163757121139784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D1D-42B0-B6DC-70062249106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rgbClr val="EC844E"/>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'Projection 2022 to 2050'!$F$29:$F$32</c:f>
              <c:strCache>
                <c:ptCount val="4"/>
                <c:pt idx="0">
                  <c:v>Truck</c:v>
                </c:pt>
                <c:pt idx="1">
                  <c:v>Rail</c:v>
                </c:pt>
                <c:pt idx="2">
                  <c:v>Water </c:v>
                </c:pt>
                <c:pt idx="3">
                  <c:v>Air</c:v>
                </c:pt>
              </c:strCache>
            </c:strRef>
          </c:cat>
          <c:val>
            <c:numRef>
              <c:f>'Projection 2022 to 2050'!$H$29:$H$32</c:f>
              <c:numCache>
                <c:formatCode>"$"#,##0</c:formatCode>
                <c:ptCount val="4"/>
                <c:pt idx="0">
                  <c:v>471082146073.74652</c:v>
                </c:pt>
                <c:pt idx="1">
                  <c:v>196465944143.70804</c:v>
                </c:pt>
                <c:pt idx="2">
                  <c:v>3886107358.4286251</c:v>
                </c:pt>
                <c:pt idx="3">
                  <c:v>30584086721.800499</c:v>
                </c:pt>
              </c:numCache>
            </c:numRef>
          </c:val>
          <c:extLst>
            <c:ext xmlns:c16="http://schemas.microsoft.com/office/drawing/2014/chart" uri="{C3380CC4-5D6E-409C-BE32-E72D297353CC}">
              <c16:uniqueId val="{00000008-3D1D-42B0-B6DC-700622491065}"/>
            </c:ext>
          </c:extLst>
        </c:ser>
        <c:dLbls>
          <c:showLegendKey val="0"/>
          <c:showVal val="0"/>
          <c:showCatName val="0"/>
          <c:showSerName val="0"/>
          <c:showPercent val="0"/>
          <c:showBubbleSize val="0"/>
        </c:dLbls>
        <c:gapWidth val="65"/>
        <c:shape val="box"/>
        <c:axId val="1722122927"/>
        <c:axId val="1722123407"/>
        <c:axId val="0"/>
      </c:bar3DChart>
      <c:catAx>
        <c:axId val="1722122927"/>
        <c:scaling>
          <c:orientation val="minMax"/>
        </c:scaling>
        <c:delete val="0"/>
        <c:axPos val="b"/>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en-US"/>
          </a:p>
        </c:txPr>
        <c:crossAx val="1722123407"/>
        <c:crosses val="autoZero"/>
        <c:auto val="1"/>
        <c:lblAlgn val="ctr"/>
        <c:lblOffset val="100"/>
        <c:noMultiLvlLbl val="0"/>
      </c:catAx>
      <c:valAx>
        <c:axId val="1722123407"/>
        <c:scaling>
          <c:orientation val="minMax"/>
        </c:scaling>
        <c:delete val="0"/>
        <c:axPos val="l"/>
        <c:majorGridlines>
          <c:spPr>
            <a:ln w="9525" cap="flat" cmpd="sng" algn="ctr">
              <a:solidFill>
                <a:schemeClr val="dk1">
                  <a:lumMod val="15000"/>
                  <a:lumOff val="85000"/>
                </a:schemeClr>
              </a:solidFill>
              <a:round/>
            </a:ln>
            <a:effectLst/>
          </c:spPr>
        </c:majorGridlines>
        <c:minorGridlines>
          <c:spPr>
            <a:ln w="9525" cap="flat" cmpd="sng" algn="ctr">
              <a:solidFill>
                <a:schemeClr val="dk1">
                  <a:lumMod val="5000"/>
                  <a:lumOff val="95000"/>
                </a:schemeClr>
              </a:solidFill>
              <a:round/>
            </a:ln>
            <a:effectLst/>
          </c:spPr>
        </c:minorGridlines>
        <c:numFmt formatCode="&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en-US"/>
          </a:p>
        </c:txPr>
        <c:crossAx val="1722122927"/>
        <c:crosses val="autoZero"/>
        <c:crossBetween val="between"/>
        <c:dispUnits>
          <c:builtInUnit val="millions"/>
          <c:dispUnitsLbl>
            <c:spPr>
              <a:noFill/>
              <a:ln>
                <a:noFill/>
              </a:ln>
              <a:effectLst/>
            </c:spPr>
            <c:txPr>
              <a:bodyPr rot="-5400000" spcFirstLastPara="1" vertOverflow="ellipsis" vert="horz" wrap="square" anchor="ctr" anchorCtr="1"/>
              <a:lstStyle/>
              <a:p>
                <a:pPr>
                  <a:defRPr sz="900" b="1" i="0" u="none" strike="noStrike" kern="1200" baseline="0">
                    <a:solidFill>
                      <a:schemeClr val="dk1">
                        <a:lumMod val="75000"/>
                        <a:lumOff val="25000"/>
                      </a:schemeClr>
                    </a:solidFill>
                    <a:latin typeface="+mn-lt"/>
                    <a:ea typeface="+mn-ea"/>
                    <a:cs typeface="+mn-cs"/>
                  </a:defRPr>
                </a:pPr>
                <a:endParaRPr lang="en-US"/>
              </a:p>
            </c:txPr>
          </c:dispUnitsLbl>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2" tx1="lt1" bg2="dk1" tx2="lt2" accent1="accent1" accent2="accent2" accent3="accent3" accent4="accent4" accent5="accent5" accent6="accent6" hlink="hlink" folHlink="folHlink"/>
  <c:chart>
    <c:title>
      <c:tx>
        <c:rich>
          <a:bodyPr rot="0" spcFirstLastPara="1" vertOverflow="ellipsis" vert="horz" wrap="square" anchor="ctr" anchorCtr="1"/>
          <a:lstStyle/>
          <a:p>
            <a:pPr>
              <a:defRPr lang="en-US" sz="1600" b="1" i="0" u="none" strike="noStrike" kern="1200" cap="all" baseline="0" dirty="0">
                <a:solidFill>
                  <a:schemeClr val="bg2"/>
                </a:solidFill>
                <a:latin typeface="+mn-lt"/>
                <a:ea typeface="+mn-ea"/>
                <a:cs typeface="+mn-cs"/>
              </a:defRPr>
            </a:pPr>
            <a:r>
              <a:rPr lang="en-US" sz="1600" b="1" i="0" u="none" strike="noStrike" cap="all" baseline="0">
                <a:solidFill>
                  <a:schemeClr val="tx1"/>
                </a:solidFill>
              </a:rPr>
              <a:t>Freight-Related Employment</a:t>
            </a:r>
            <a:br>
              <a:rPr lang="en-US" sz="1600" b="1" i="0" u="none" strike="noStrike" cap="all" baseline="0">
                <a:solidFill>
                  <a:schemeClr val="tx1"/>
                </a:solidFill>
              </a:rPr>
            </a:br>
            <a:r>
              <a:rPr lang="en-US" sz="1600" b="1" i="0" u="none" strike="noStrike" cap="all" baseline="0">
                <a:solidFill>
                  <a:schemeClr val="tx1"/>
                </a:solidFill>
              </a:rPr>
              <a:t>Regional Comparison</a:t>
            </a:r>
            <a:endParaRPr lang="en-US" sz="1600" b="1" i="0" u="none" strike="noStrike" kern="1200" cap="all" baseline="0">
              <a:solidFill>
                <a:schemeClr val="tx1"/>
              </a:solidFill>
              <a:latin typeface="+mn-lt"/>
              <a:ea typeface="+mn-ea"/>
              <a:cs typeface="+mn-cs"/>
            </a:endParaRPr>
          </a:p>
        </c:rich>
      </c:tx>
      <c:overlay val="0"/>
      <c:spPr>
        <a:noFill/>
        <a:ln>
          <a:noFill/>
        </a:ln>
        <a:effectLst/>
      </c:spPr>
      <c:txPr>
        <a:bodyPr rot="0" spcFirstLastPara="1" vertOverflow="ellipsis" vert="horz" wrap="square" anchor="ctr" anchorCtr="1"/>
        <a:lstStyle/>
        <a:p>
          <a:pPr>
            <a:defRPr lang="en-US" sz="1600" b="1" i="0" u="none" strike="noStrike" kern="1200" cap="all" baseline="0" dirty="0">
              <a:solidFill>
                <a:schemeClr val="bg2"/>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7820736260055245"/>
          <c:y val="0.20006167076377529"/>
          <c:w val="0.57622082946982089"/>
          <c:h val="0.68980176846625385"/>
        </c:manualLayout>
      </c:layout>
      <c:pie3DChart>
        <c:varyColors val="1"/>
        <c:ser>
          <c:idx val="0"/>
          <c:order val="0"/>
          <c:tx>
            <c:strRef>
              <c:f>Sheet1!$A$19</c:f>
              <c:strCache>
                <c:ptCount val="1"/>
                <c:pt idx="0">
                  <c:v>Freight Related Employment Sector</c:v>
                </c:pt>
              </c:strCache>
            </c:strRef>
          </c:tx>
          <c:dPt>
            <c:idx val="0"/>
            <c:bubble3D val="0"/>
            <c:explosion val="18"/>
            <c:spPr>
              <a:solidFill>
                <a:srgbClr val="87CA6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F399-4BF0-93CD-212B9DC69628}"/>
              </c:ext>
            </c:extLst>
          </c:dPt>
          <c:dPt>
            <c:idx val="1"/>
            <c:bubble3D val="0"/>
            <c:spPr>
              <a:solidFill>
                <a:srgbClr val="FFC000"/>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F399-4BF0-93CD-212B9DC69628}"/>
              </c:ext>
            </c:extLst>
          </c:dPt>
          <c:dLbls>
            <c:dLbl>
              <c:idx val="0"/>
              <c:layout>
                <c:manualLayout>
                  <c:x val="5.7980940544791575E-2"/>
                  <c:y val="-3.9886137497252006E-2"/>
                </c:manualLayout>
              </c:layout>
              <c:spPr>
                <a:no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rgbClr val="87CA61"/>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F399-4BF0-93CD-212B9DC69628}"/>
                </c:ext>
              </c:extLst>
            </c:dLbl>
            <c:dLbl>
              <c:idx val="1"/>
              <c:layout>
                <c:manualLayout>
                  <c:x val="-1.6653478132115133E-3"/>
                  <c:y val="0.11965841249175582"/>
                </c:manualLayout>
              </c:layout>
              <c:spPr>
                <a:solidFill>
                  <a:srgbClr val="000066"/>
                </a:solidFill>
                <a:ln>
                  <a:noFill/>
                </a:ln>
                <a:effectLst/>
              </c:spPr>
              <c:txPr>
                <a:bodyPr rot="0" spcFirstLastPara="1" vertOverflow="ellipsis" vert="horz" wrap="square" lIns="38100" tIns="19050" rIns="38100" bIns="19050" anchor="ctr" anchorCtr="1">
                  <a:spAutoFit/>
                </a:bodyPr>
                <a:lstStyle/>
                <a:p>
                  <a:pPr>
                    <a:defRPr sz="1600" b="1" i="0" u="none" strike="noStrike" kern="1200" spc="0" baseline="0">
                      <a:solidFill>
                        <a:srgbClr val="FFC000"/>
                      </a:solidFill>
                      <a:latin typeface="+mn-lt"/>
                      <a:ea typeface="+mn-ea"/>
                      <a:cs typeface="+mn-cs"/>
                    </a:defRPr>
                  </a:pPr>
                  <a:endParaRPr lang="en-US"/>
                </a:p>
              </c:txPr>
              <c:dLblPos val="bestFi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F399-4BF0-93CD-212B9DC69628}"/>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spc="0" baseline="0">
                    <a:solidFill>
                      <a:srgbClr val="FFC000"/>
                    </a:solidFill>
                    <a:latin typeface="+mn-lt"/>
                    <a:ea typeface="+mn-ea"/>
                    <a:cs typeface="+mn-cs"/>
                  </a:defRPr>
                </a:pPr>
                <a:endParaRPr lang="en-US"/>
              </a:p>
            </c:txPr>
            <c:dLblPos val="outEnd"/>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(Sheet1!$A$26,Sheet1!$A$27)</c:f>
              <c:strCache>
                <c:ptCount val="2"/>
                <c:pt idx="0">
                  <c:v>Total Freight Related Industry Jobs</c:v>
                </c:pt>
                <c:pt idx="1">
                  <c:v>Other Job Sectors Combined</c:v>
                </c:pt>
              </c:strCache>
            </c:strRef>
          </c:cat>
          <c:val>
            <c:numRef>
              <c:f>Sheet1!$B$26:$B$27</c:f>
              <c:numCache>
                <c:formatCode>#,##0</c:formatCode>
                <c:ptCount val="2"/>
                <c:pt idx="0">
                  <c:v>672060</c:v>
                </c:pt>
                <c:pt idx="1">
                  <c:v>2017781</c:v>
                </c:pt>
              </c:numCache>
            </c:numRef>
          </c:val>
          <c:extLst>
            <c:ext xmlns:c16="http://schemas.microsoft.com/office/drawing/2014/chart" uri="{C3380CC4-5D6E-409C-BE32-E72D297353CC}">
              <c16:uniqueId val="{00000004-F399-4BF0-93CD-212B9DC69628}"/>
            </c:ext>
          </c:extLst>
        </c:ser>
        <c:dLbls>
          <c:dLblPos val="outEnd"/>
          <c:showLegendKey val="0"/>
          <c:showVal val="0"/>
          <c:showCatName val="1"/>
          <c:showSerName val="0"/>
          <c:showPercent val="0"/>
          <c:showBubbleSize val="0"/>
          <c:showLeaderLines val="1"/>
        </c:dLbls>
      </c:pie3DChart>
      <c:spPr>
        <a:noFill/>
        <a:ln>
          <a:noFill/>
        </a:ln>
        <a:effectLst/>
      </c:spPr>
    </c:plotArea>
    <c:legend>
      <c:legendPos val="r"/>
      <c:layout>
        <c:manualLayout>
          <c:xMode val="edge"/>
          <c:yMode val="edge"/>
          <c:x val="0.34743435265332279"/>
          <c:y val="0.79245646643654333"/>
          <c:w val="0.54226106736876079"/>
          <c:h val="0.1685724645749999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000066"/>
    </a:solid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568306010928962"/>
          <c:y val="1.7361111111111112E-2"/>
          <c:w val="0.7595628415300546"/>
          <c:h val="0.96527777777777779"/>
        </c:manualLayout>
      </c:layout>
      <c:pieChart>
        <c:varyColors val="1"/>
        <c:ser>
          <c:idx val="0"/>
          <c:order val="0"/>
          <c:dPt>
            <c:idx val="0"/>
            <c:bubble3D val="0"/>
            <c:spPr>
              <a:solidFill>
                <a:srgbClr val="00B0F0"/>
              </a:solidFill>
              <a:ln w="19050">
                <a:solidFill>
                  <a:schemeClr val="lt1"/>
                </a:solidFill>
              </a:ln>
              <a:effectLst/>
            </c:spPr>
            <c:extLst>
              <c:ext xmlns:c16="http://schemas.microsoft.com/office/drawing/2014/chart" uri="{C3380CC4-5D6E-409C-BE32-E72D297353CC}">
                <c16:uniqueId val="{00000001-1C51-44AE-9D30-389E7BD2C992}"/>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1C51-44AE-9D30-389E7BD2C992}"/>
              </c:ext>
            </c:extLst>
          </c:dPt>
          <c:dPt>
            <c:idx val="2"/>
            <c:bubble3D val="0"/>
            <c:spPr>
              <a:solidFill>
                <a:srgbClr val="92D050"/>
              </a:solidFill>
              <a:ln w="19050">
                <a:solidFill>
                  <a:schemeClr val="lt1"/>
                </a:solidFill>
              </a:ln>
              <a:effectLst/>
            </c:spPr>
            <c:extLst>
              <c:ext xmlns:c16="http://schemas.microsoft.com/office/drawing/2014/chart" uri="{C3380CC4-5D6E-409C-BE32-E72D297353CC}">
                <c16:uniqueId val="{00000005-1C51-44AE-9D30-389E7BD2C992}"/>
              </c:ext>
            </c:extLst>
          </c:dPt>
          <c:dLbls>
            <c:spPr>
              <a:noFill/>
              <a:ln w="25400">
                <a:noFill/>
              </a:ln>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'data for charts '!$D$4:$D$6</c:f>
              <c:strCache>
                <c:ptCount val="3"/>
                <c:pt idx="0">
                  <c:v>Canada</c:v>
                </c:pt>
                <c:pt idx="1">
                  <c:v>Mexico</c:v>
                </c:pt>
                <c:pt idx="2">
                  <c:v>Rest of World</c:v>
                </c:pt>
              </c:strCache>
            </c:strRef>
          </c:cat>
          <c:val>
            <c:numRef>
              <c:f>'data for charts '!$L$4:$L$6</c:f>
              <c:numCache>
                <c:formatCode>0%</c:formatCode>
                <c:ptCount val="3"/>
                <c:pt idx="0">
                  <c:v>0.25879173405096989</c:v>
                </c:pt>
                <c:pt idx="1">
                  <c:v>0.43437610085411843</c:v>
                </c:pt>
                <c:pt idx="2">
                  <c:v>0.30683216509491174</c:v>
                </c:pt>
              </c:numCache>
            </c:numRef>
          </c:val>
          <c:extLst>
            <c:ext xmlns:c16="http://schemas.microsoft.com/office/drawing/2014/chart" uri="{C3380CC4-5D6E-409C-BE32-E72D297353CC}">
              <c16:uniqueId val="{00000006-1C51-44AE-9D30-389E7BD2C992}"/>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4820698284807424"/>
          <c:y val="8.1164084730848574E-2"/>
          <c:w val="0.71133827748275669"/>
          <c:h val="0.85633598415751389"/>
        </c:manualLayout>
      </c:layout>
      <c:pieChart>
        <c:varyColors val="1"/>
        <c:ser>
          <c:idx val="0"/>
          <c:order val="0"/>
          <c:explosion val="1"/>
          <c:dPt>
            <c:idx val="0"/>
            <c:bubble3D val="0"/>
            <c:spPr>
              <a:solidFill>
                <a:srgbClr val="00B0F0"/>
              </a:solidFill>
              <a:ln w="19050">
                <a:solidFill>
                  <a:schemeClr val="lt1"/>
                </a:solidFill>
              </a:ln>
              <a:effectLst/>
            </c:spPr>
            <c:extLst>
              <c:ext xmlns:c16="http://schemas.microsoft.com/office/drawing/2014/chart" uri="{C3380CC4-5D6E-409C-BE32-E72D297353CC}">
                <c16:uniqueId val="{00000001-554E-4D2E-8F58-89FF9A1D4B1F}"/>
              </c:ext>
            </c:extLst>
          </c:dPt>
          <c:dPt>
            <c:idx val="1"/>
            <c:bubble3D val="0"/>
            <c:spPr>
              <a:solidFill>
                <a:srgbClr val="FFC000"/>
              </a:solidFill>
              <a:ln w="19050">
                <a:solidFill>
                  <a:schemeClr val="lt1"/>
                </a:solidFill>
              </a:ln>
              <a:effectLst/>
            </c:spPr>
            <c:extLst>
              <c:ext xmlns:c16="http://schemas.microsoft.com/office/drawing/2014/chart" uri="{C3380CC4-5D6E-409C-BE32-E72D297353CC}">
                <c16:uniqueId val="{00000003-554E-4D2E-8F58-89FF9A1D4B1F}"/>
              </c:ext>
            </c:extLst>
          </c:dPt>
          <c:dPt>
            <c:idx val="2"/>
            <c:bubble3D val="0"/>
            <c:spPr>
              <a:solidFill>
                <a:srgbClr val="92D050"/>
              </a:solidFill>
              <a:ln w="19050">
                <a:solidFill>
                  <a:schemeClr val="lt1"/>
                </a:solidFill>
              </a:ln>
              <a:effectLst/>
            </c:spPr>
            <c:extLst>
              <c:ext xmlns:c16="http://schemas.microsoft.com/office/drawing/2014/chart" uri="{C3380CC4-5D6E-409C-BE32-E72D297353CC}">
                <c16:uniqueId val="{00000005-554E-4D2E-8F58-89FF9A1D4B1F}"/>
              </c:ext>
            </c:extLst>
          </c:dPt>
          <c:dLbls>
            <c:dLbl>
              <c:idx val="0"/>
              <c:spPr>
                <a:noFill/>
                <a:ln w="25400">
                  <a:noFill/>
                </a:ln>
              </c:spPr>
              <c:txPr>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1"/>
              <c:showSerName val="0"/>
              <c:showPercent val="0"/>
              <c:showBubbleSize val="0"/>
              <c:extLst>
                <c:ext xmlns:c15="http://schemas.microsoft.com/office/drawing/2012/chart" uri="{CE6537A1-D6FC-4f65-9D91-7224C49458BB}">
                  <c15:layout>
                    <c:manualLayout>
                      <c:w val="0.22674418604651161"/>
                      <c:h val="0.19830663220411529"/>
                    </c:manualLayout>
                  </c15:layout>
                </c:ext>
                <c:ext xmlns:c16="http://schemas.microsoft.com/office/drawing/2014/chart" uri="{C3380CC4-5D6E-409C-BE32-E72D297353CC}">
                  <c16:uniqueId val="{00000001-554E-4D2E-8F58-89FF9A1D4B1F}"/>
                </c:ext>
              </c:extLst>
            </c:dLbl>
            <c:dLbl>
              <c:idx val="1"/>
              <c:spPr>
                <a:noFill/>
                <a:ln w="25400">
                  <a:noFill/>
                </a:ln>
              </c:spPr>
              <c:txPr>
                <a:bodyPr rot="0" spcFirstLastPara="1" vertOverflow="ellipsis" vert="horz" wrap="square" lIns="38100" tIns="19050" rIns="38100" bIns="19050" anchor="ctr" anchorCtr="1">
                  <a:no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1"/>
              <c:showSerName val="0"/>
              <c:showPercent val="0"/>
              <c:showBubbleSize val="0"/>
              <c:extLst>
                <c:ext xmlns:c15="http://schemas.microsoft.com/office/drawing/2012/chart" uri="{CE6537A1-D6FC-4f65-9D91-7224C49458BB}">
                  <c15:layout>
                    <c:manualLayout>
                      <c:w val="0.24709302325581395"/>
                      <c:h val="0.21230474741852343"/>
                    </c:manualLayout>
                  </c15:layout>
                </c:ext>
                <c:ext xmlns:c16="http://schemas.microsoft.com/office/drawing/2014/chart" uri="{C3380CC4-5D6E-409C-BE32-E72D297353CC}">
                  <c16:uniqueId val="{00000003-554E-4D2E-8F58-89FF9A1D4B1F}"/>
                </c:ext>
              </c:extLst>
            </c:dLbl>
            <c:spPr>
              <a:noFill/>
              <a:ln w="25400">
                <a:noFill/>
              </a:ln>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n-US"/>
              </a:p>
            </c:txPr>
            <c:dLblPos val="ct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'data for charts '!$D$12:$D$14</c:f>
              <c:strCache>
                <c:ptCount val="3"/>
                <c:pt idx="0">
                  <c:v>Canada</c:v>
                </c:pt>
                <c:pt idx="1">
                  <c:v>Mexico</c:v>
                </c:pt>
                <c:pt idx="2">
                  <c:v>Rest of World</c:v>
                </c:pt>
              </c:strCache>
            </c:strRef>
          </c:cat>
          <c:val>
            <c:numRef>
              <c:f>'data for charts '!$L$12:$L$14</c:f>
              <c:numCache>
                <c:formatCode>0%</c:formatCode>
                <c:ptCount val="3"/>
                <c:pt idx="0">
                  <c:v>0.37845894944446595</c:v>
                </c:pt>
                <c:pt idx="1">
                  <c:v>0.27745642797806441</c:v>
                </c:pt>
                <c:pt idx="2">
                  <c:v>0.34408462257746969</c:v>
                </c:pt>
              </c:numCache>
            </c:numRef>
          </c:val>
          <c:extLst>
            <c:ext xmlns:c16="http://schemas.microsoft.com/office/drawing/2014/chart" uri="{C3380CC4-5D6E-409C-BE32-E72D297353CC}">
              <c16:uniqueId val="{00000006-554E-4D2E-8F58-89FF9A1D4B1F}"/>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gap"/>
    <c:showDLblsOverMax val="0"/>
  </c:chart>
  <c:spPr>
    <a:noFill/>
    <a:ln w="9525" cap="flat" cmpd="sng" algn="ctr">
      <a:noFill/>
      <a:round/>
    </a:ln>
    <a:effectLst/>
  </c:spPr>
  <c:txPr>
    <a:bodyPr/>
    <a:lstStyle/>
    <a:p>
      <a:pPr>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i="0" u="none" strike="noStrike" kern="1200" spc="0" baseline="0" dirty="0">
                <a:solidFill>
                  <a:sysClr val="windowText" lastClr="000000">
                    <a:lumMod val="65000"/>
                    <a:lumOff val="35000"/>
                  </a:sysClr>
                </a:solidFill>
              </a:rPr>
              <a:t>Commercial Vehicle Border Crossings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3991663513456698"/>
          <c:y val="8.524810224059029E-2"/>
          <c:w val="0.77709940719652604"/>
          <c:h val="0.63097073039840557"/>
        </c:manualLayout>
      </c:layout>
      <c:lineChart>
        <c:grouping val="standard"/>
        <c:varyColors val="0"/>
        <c:ser>
          <c:idx val="0"/>
          <c:order val="0"/>
          <c:tx>
            <c:strRef>
              <c:f>TrendPlots!$A$2</c:f>
              <c:strCache>
                <c:ptCount val="1"/>
                <c:pt idx="0">
                  <c:v>Year</c:v>
                </c:pt>
              </c:strCache>
            </c:strRef>
          </c:tx>
          <c:spPr>
            <a:ln w="28575" cap="rnd">
              <a:solidFill>
                <a:schemeClr val="accent1"/>
              </a:solidFill>
              <a:round/>
            </a:ln>
            <a:effectLst/>
          </c:spPr>
          <c:marker>
            <c:symbol val="none"/>
          </c:marker>
          <c:val>
            <c:numRef>
              <c:f>TrendPlots!$A$3:$A$14</c:f>
              <c:numCache>
                <c:formatCode>General</c:formatCode>
                <c:ptCount val="12"/>
                <c:pt idx="0">
                  <c:v>2013</c:v>
                </c:pt>
                <c:pt idx="1">
                  <c:v>2014</c:v>
                </c:pt>
                <c:pt idx="2">
                  <c:v>2015</c:v>
                </c:pt>
                <c:pt idx="3">
                  <c:v>2016</c:v>
                </c:pt>
                <c:pt idx="4">
                  <c:v>2017</c:v>
                </c:pt>
                <c:pt idx="5">
                  <c:v>2018</c:v>
                </c:pt>
                <c:pt idx="6">
                  <c:v>2019</c:v>
                </c:pt>
                <c:pt idx="7">
                  <c:v>2020</c:v>
                </c:pt>
                <c:pt idx="8">
                  <c:v>2021</c:v>
                </c:pt>
                <c:pt idx="9">
                  <c:v>2022</c:v>
                </c:pt>
                <c:pt idx="10">
                  <c:v>2023</c:v>
                </c:pt>
                <c:pt idx="11">
                  <c:v>2024</c:v>
                </c:pt>
              </c:numCache>
            </c:numRef>
          </c:val>
          <c:smooth val="0"/>
          <c:extLst>
            <c:ext xmlns:c16="http://schemas.microsoft.com/office/drawing/2014/chart" uri="{C3380CC4-5D6E-409C-BE32-E72D297353CC}">
              <c16:uniqueId val="{00000000-F976-4CAA-AD85-CE65B60B4AEF}"/>
            </c:ext>
          </c:extLst>
        </c:ser>
        <c:ser>
          <c:idx val="1"/>
          <c:order val="1"/>
          <c:tx>
            <c:strRef>
              <c:f>TrendPlots!$G$2</c:f>
              <c:strCache>
                <c:ptCount val="1"/>
                <c:pt idx="0">
                  <c:v>Amabassador Bridge</c:v>
                </c:pt>
              </c:strCache>
            </c:strRef>
          </c:tx>
          <c:spPr>
            <a:ln w="28575" cap="rnd">
              <a:solidFill>
                <a:srgbClr val="00B050"/>
              </a:solidFill>
              <a:round/>
            </a:ln>
            <a:effectLst/>
          </c:spPr>
          <c:marker>
            <c:symbol val="none"/>
          </c:marker>
          <c:trendline>
            <c:spPr>
              <a:ln w="19050" cap="rnd">
                <a:solidFill>
                  <a:schemeClr val="accent6"/>
                </a:solidFill>
                <a:prstDash val="sysDot"/>
              </a:ln>
              <a:effectLst/>
            </c:spPr>
            <c:trendlineType val="linear"/>
            <c:dispRSqr val="0"/>
            <c:dispEq val="0"/>
          </c:trendline>
          <c:val>
            <c:numRef>
              <c:f>TrendPlots!$G$3:$G$14</c:f>
              <c:numCache>
                <c:formatCode>#,##0</c:formatCode>
                <c:ptCount val="12"/>
                <c:pt idx="0">
                  <c:v>2351069</c:v>
                </c:pt>
                <c:pt idx="1">
                  <c:v>2470199</c:v>
                </c:pt>
                <c:pt idx="2">
                  <c:v>2462705</c:v>
                </c:pt>
                <c:pt idx="3">
                  <c:v>2546977</c:v>
                </c:pt>
                <c:pt idx="4">
                  <c:v>2547653</c:v>
                </c:pt>
                <c:pt idx="5">
                  <c:v>2593503</c:v>
                </c:pt>
                <c:pt idx="6">
                  <c:v>2551517</c:v>
                </c:pt>
                <c:pt idx="7">
                  <c:v>2254294</c:v>
                </c:pt>
                <c:pt idx="8">
                  <c:v>2303720</c:v>
                </c:pt>
                <c:pt idx="9">
                  <c:v>2302992</c:v>
                </c:pt>
                <c:pt idx="10">
                  <c:v>2566476</c:v>
                </c:pt>
                <c:pt idx="11">
                  <c:v>2280569</c:v>
                </c:pt>
              </c:numCache>
            </c:numRef>
          </c:val>
          <c:smooth val="0"/>
          <c:extLst>
            <c:ext xmlns:c16="http://schemas.microsoft.com/office/drawing/2014/chart" uri="{C3380CC4-5D6E-409C-BE32-E72D297353CC}">
              <c16:uniqueId val="{00000002-F976-4CAA-AD85-CE65B60B4AEF}"/>
            </c:ext>
          </c:extLst>
        </c:ser>
        <c:ser>
          <c:idx val="2"/>
          <c:order val="2"/>
          <c:tx>
            <c:strRef>
              <c:f>TrendPlots!$H$2</c:f>
              <c:strCache>
                <c:ptCount val="1"/>
                <c:pt idx="0">
                  <c:v>Blue Water Bridge</c:v>
                </c:pt>
              </c:strCache>
            </c:strRef>
          </c:tx>
          <c:spPr>
            <a:ln w="28575" cap="rnd">
              <a:solidFill>
                <a:srgbClr val="0070C0"/>
              </a:solidFill>
              <a:round/>
            </a:ln>
            <a:effectLst/>
          </c:spPr>
          <c:marker>
            <c:symbol val="none"/>
          </c:marker>
          <c:trendline>
            <c:spPr>
              <a:ln w="19050" cap="rnd">
                <a:solidFill>
                  <a:schemeClr val="accent3"/>
                </a:solidFill>
                <a:prstDash val="sysDot"/>
              </a:ln>
              <a:effectLst/>
            </c:spPr>
            <c:trendlineType val="linear"/>
            <c:dispRSqr val="0"/>
            <c:dispEq val="0"/>
          </c:trendline>
          <c:trendline>
            <c:spPr>
              <a:ln w="19050" cap="rnd">
                <a:solidFill>
                  <a:schemeClr val="accent3"/>
                </a:solidFill>
                <a:prstDash val="sysDot"/>
              </a:ln>
              <a:effectLst/>
            </c:spPr>
            <c:trendlineType val="linear"/>
            <c:dispRSqr val="0"/>
            <c:dispEq val="0"/>
          </c:trendline>
          <c:trendline>
            <c:spPr>
              <a:ln w="19050" cap="rnd">
                <a:solidFill>
                  <a:srgbClr val="0070C0"/>
                </a:solidFill>
                <a:prstDash val="sysDot"/>
              </a:ln>
              <a:effectLst/>
            </c:spPr>
            <c:trendlineType val="linear"/>
            <c:dispRSqr val="0"/>
            <c:dispEq val="0"/>
          </c:trendline>
          <c:val>
            <c:numRef>
              <c:f>TrendPlots!$H$3:$H$14</c:f>
              <c:numCache>
                <c:formatCode>#,##0</c:formatCode>
                <c:ptCount val="12"/>
                <c:pt idx="0">
                  <c:v>1536951</c:v>
                </c:pt>
                <c:pt idx="1">
                  <c:v>1586161</c:v>
                </c:pt>
                <c:pt idx="2">
                  <c:v>1603410</c:v>
                </c:pt>
                <c:pt idx="3">
                  <c:v>1680238</c:v>
                </c:pt>
                <c:pt idx="4">
                  <c:v>1648520</c:v>
                </c:pt>
                <c:pt idx="5">
                  <c:v>1654306</c:v>
                </c:pt>
                <c:pt idx="6">
                  <c:v>1596580</c:v>
                </c:pt>
                <c:pt idx="7">
                  <c:v>1440245</c:v>
                </c:pt>
                <c:pt idx="8">
                  <c:v>1658391</c:v>
                </c:pt>
                <c:pt idx="9">
                  <c:v>1728293</c:v>
                </c:pt>
                <c:pt idx="10">
                  <c:v>1621461</c:v>
                </c:pt>
                <c:pt idx="11">
                  <c:v>1858505</c:v>
                </c:pt>
              </c:numCache>
            </c:numRef>
          </c:val>
          <c:smooth val="0"/>
          <c:extLst>
            <c:ext xmlns:c16="http://schemas.microsoft.com/office/drawing/2014/chart" uri="{C3380CC4-5D6E-409C-BE32-E72D297353CC}">
              <c16:uniqueId val="{00000006-F976-4CAA-AD85-CE65B60B4AEF}"/>
            </c:ext>
          </c:extLst>
        </c:ser>
        <c:ser>
          <c:idx val="4"/>
          <c:order val="3"/>
          <c:tx>
            <c:strRef>
              <c:f>TrendPlots!$J$2</c:f>
              <c:strCache>
                <c:ptCount val="1"/>
                <c:pt idx="0">
                  <c:v>Total CMV Crossings </c:v>
                </c:pt>
              </c:strCache>
            </c:strRef>
          </c:tx>
          <c:spPr>
            <a:ln w="28575" cap="rnd">
              <a:solidFill>
                <a:srgbClr val="002060"/>
              </a:solidFill>
              <a:round/>
            </a:ln>
            <a:effectLst/>
          </c:spPr>
          <c:marker>
            <c:symbol val="none"/>
          </c:marker>
          <c:trendline>
            <c:spPr>
              <a:ln w="19050" cap="rnd">
                <a:solidFill>
                  <a:schemeClr val="bg2">
                    <a:lumMod val="50000"/>
                  </a:schemeClr>
                </a:solidFill>
                <a:prstDash val="sysDot"/>
              </a:ln>
              <a:effectLst/>
            </c:spPr>
            <c:trendlineType val="linear"/>
            <c:dispRSqr val="0"/>
            <c:dispEq val="0"/>
          </c:trendline>
          <c:val>
            <c:numRef>
              <c:f>TrendPlots!$J$3:$J$14</c:f>
              <c:numCache>
                <c:formatCode>#,##0</c:formatCode>
                <c:ptCount val="12"/>
                <c:pt idx="0">
                  <c:v>3918117</c:v>
                </c:pt>
                <c:pt idx="1">
                  <c:v>4086801</c:v>
                </c:pt>
                <c:pt idx="2">
                  <c:v>4095413</c:v>
                </c:pt>
                <c:pt idx="3">
                  <c:v>4261592</c:v>
                </c:pt>
                <c:pt idx="4">
                  <c:v>4235493</c:v>
                </c:pt>
                <c:pt idx="5">
                  <c:v>4268020</c:v>
                </c:pt>
                <c:pt idx="6">
                  <c:v>4159243</c:v>
                </c:pt>
                <c:pt idx="7">
                  <c:v>3706803</c:v>
                </c:pt>
                <c:pt idx="8">
                  <c:v>3983013</c:v>
                </c:pt>
                <c:pt idx="9">
                  <c:v>4052542</c:v>
                </c:pt>
                <c:pt idx="10">
                  <c:v>4206410</c:v>
                </c:pt>
                <c:pt idx="11">
                  <c:v>4156446</c:v>
                </c:pt>
              </c:numCache>
            </c:numRef>
          </c:val>
          <c:smooth val="0"/>
          <c:extLst>
            <c:ext xmlns:c16="http://schemas.microsoft.com/office/drawing/2014/chart" uri="{C3380CC4-5D6E-409C-BE32-E72D297353CC}">
              <c16:uniqueId val="{00000008-F976-4CAA-AD85-CE65B60B4AEF}"/>
            </c:ext>
          </c:extLst>
        </c:ser>
        <c:dLbls>
          <c:showLegendKey val="0"/>
          <c:showVal val="0"/>
          <c:showCatName val="0"/>
          <c:showSerName val="0"/>
          <c:showPercent val="0"/>
          <c:showBubbleSize val="0"/>
        </c:dLbls>
        <c:smooth val="0"/>
        <c:axId val="1991876288"/>
        <c:axId val="1991879648"/>
      </c:lineChart>
      <c:catAx>
        <c:axId val="1991876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1879648"/>
        <c:crossesAt val="0"/>
        <c:auto val="1"/>
        <c:lblAlgn val="ctr"/>
        <c:lblOffset val="100"/>
        <c:noMultiLvlLbl val="0"/>
      </c:catAx>
      <c:valAx>
        <c:axId val="19918796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Truck  Crossings</a:t>
                </a:r>
              </a:p>
            </c:rich>
          </c:tx>
          <c:layout>
            <c:manualLayout>
              <c:xMode val="edge"/>
              <c:yMode val="edge"/>
              <c:x val="2.3522127078754576E-2"/>
              <c:y val="0.2148253888368146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9187628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legendEntry>
        <c:idx val="0"/>
        <c:delete val="1"/>
      </c:legendEntry>
      <c:legendEntry>
        <c:idx val="4"/>
        <c:delete val="1"/>
      </c:legendEntry>
      <c:legendEntry>
        <c:idx val="5"/>
        <c:delete val="1"/>
      </c:legendEntry>
      <c:legendEntry>
        <c:idx val="6"/>
        <c:delete val="1"/>
      </c:legendEntry>
      <c:legendEntry>
        <c:idx val="7"/>
        <c:delete val="1"/>
      </c:legendEntry>
      <c:legendEntry>
        <c:idx val="8"/>
        <c:delete val="1"/>
      </c:legendEntry>
      <c:layout>
        <c:manualLayout>
          <c:xMode val="edge"/>
          <c:yMode val="edge"/>
          <c:x val="0.29294243294520361"/>
          <c:y val="0.65958018181026945"/>
          <c:w val="0.43359107102545325"/>
          <c:h val="5.959430690481328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a:outerShdw blurRad="50800" dist="38100" dir="2700000" algn="tl" rotWithShape="0">
        <a:prstClr val="black">
          <a:alpha val="40000"/>
        </a:prstClr>
      </a:outerShdw>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88">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dk1">
        <a:lumMod val="75000"/>
        <a:lumOff val="25000"/>
      </a:schemeClr>
    </cs:fontRef>
    <cs:defRPr sz="900" kern="1200"/>
  </cs:dataLabel>
  <cs:dataLabelCallout>
    <cs:lnRef idx="0"/>
    <cs:fillRef idx="0"/>
    <cs:effectRef idx="0"/>
    <cs:fontRef idx="minor">
      <a:schemeClr val="lt1"/>
    </cs:fontRef>
    <cs:spPr>
      <a:solidFill>
        <a:schemeClr val="dk1">
          <a:lumMod val="65000"/>
          <a:lumOff val="35000"/>
          <a:alpha val="75000"/>
        </a:schemeClr>
      </a:solidFill>
    </cs:spPr>
    <cs:defRPr sz="9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solidFill>
        <a:schemeClr val="phClr">
          <a:alpha val="85000"/>
        </a:schemeClr>
      </a:solidFill>
      <a:ln w="9525" cap="flat" cmpd="sng" algn="ctr">
        <a:solidFill>
          <a:schemeClr val="phClr">
            <a:lumMod val="75000"/>
          </a:schemeClr>
        </a:solidFill>
        <a:round/>
      </a:ln>
    </cs:spPr>
  </cs:dataPoint>
  <cs:dataPoint3D>
    <cs:lnRef idx="0">
      <cs:styleClr val="auto"/>
    </cs:lnRef>
    <cs:fillRef idx="0">
      <cs:styleClr val="auto"/>
    </cs:fillRef>
    <cs:effectRef idx="0">
      <cs:styleClr val="auto"/>
    </cs:effectRef>
    <cs:fontRef idx="minor">
      <a:schemeClr val="dk1"/>
    </cs:fontRef>
    <cs:spPr>
      <a:solidFill>
        <a:schemeClr val="phClr">
          <a:alpha val="85000"/>
        </a:schemeClr>
      </a:solidFill>
      <a:ln w="9525" cap="flat" cmpd="sng" algn="ctr">
        <a:solidFill>
          <a:schemeClr val="phClr">
            <a:lumMod val="75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spPr>
      <a:solidFill>
        <a:schemeClr val="lt1">
          <a:lumMod val="95000"/>
        </a:schemeClr>
      </a:solidFill>
      <a:sp3d/>
    </cs:spPr>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w="9525" cap="flat" cmpd="sng" algn="ctr">
        <a:solidFill>
          <a:schemeClr val="dk1">
            <a:lumMod val="5000"/>
            <a:lumOff val="95000"/>
          </a:schemeClr>
        </a:solidFill>
        <a:round/>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6" Type="http://schemas.openxmlformats.org/officeDocument/2006/relationships/image" Target="../media/image24.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svg"/><Relationship Id="rId2" Type="http://schemas.openxmlformats.org/officeDocument/2006/relationships/image" Target="../media/image10.svg"/><Relationship Id="rId16" Type="http://schemas.openxmlformats.org/officeDocument/2006/relationships/image" Target="../media/image24.svg"/><Relationship Id="rId1" Type="http://schemas.openxmlformats.org/officeDocument/2006/relationships/image" Target="../media/image9.png"/><Relationship Id="rId6" Type="http://schemas.openxmlformats.org/officeDocument/2006/relationships/image" Target="../media/image14.svg"/><Relationship Id="rId11" Type="http://schemas.openxmlformats.org/officeDocument/2006/relationships/image" Target="../media/image19.png"/><Relationship Id="rId5" Type="http://schemas.openxmlformats.org/officeDocument/2006/relationships/image" Target="../media/image13.png"/><Relationship Id="rId15" Type="http://schemas.openxmlformats.org/officeDocument/2006/relationships/image" Target="../media/image23.png"/><Relationship Id="rId10" Type="http://schemas.openxmlformats.org/officeDocument/2006/relationships/image" Target="../media/image18.svg"/><Relationship Id="rId4" Type="http://schemas.openxmlformats.org/officeDocument/2006/relationships/image" Target="../media/image12.svg"/><Relationship Id="rId9" Type="http://schemas.openxmlformats.org/officeDocument/2006/relationships/image" Target="../media/image17.png"/><Relationship Id="rId14" Type="http://schemas.openxmlformats.org/officeDocument/2006/relationships/image" Target="../media/image22.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AFE8D4-3051-4F30-ABA2-97B9CF138961}" type="doc">
      <dgm:prSet loTypeId="urn:microsoft.com/office/officeart/2018/2/layout/IconVerticalSolidList" loCatId="icon" qsTypeId="urn:microsoft.com/office/officeart/2005/8/quickstyle/simple4" qsCatId="simple" csTypeId="urn:microsoft.com/office/officeart/2005/8/colors/accent1_2" csCatId="accent1" phldr="1"/>
      <dgm:spPr/>
      <dgm:t>
        <a:bodyPr/>
        <a:lstStyle/>
        <a:p>
          <a:endParaRPr lang="en-US"/>
        </a:p>
      </dgm:t>
    </dgm:pt>
    <dgm:pt modelId="{6581A145-AF03-461F-9C34-0ACD17C8E913}">
      <dgm:prSet custT="1"/>
      <dgm:spPr/>
      <dgm:t>
        <a:bodyPr/>
        <a:lstStyle/>
        <a:p>
          <a:pPr>
            <a:lnSpc>
              <a:spcPct val="100000"/>
            </a:lnSpc>
          </a:pPr>
          <a:r>
            <a:rPr kumimoji="1" lang="en-US" sz="1400" b="1" dirty="0">
              <a:latin typeface="Poppins" panose="00000500000000000000" pitchFamily="2" charset="0"/>
              <a:cs typeface="Poppins" panose="00000500000000000000" pitchFamily="2" charset="0"/>
            </a:rPr>
            <a:t>Truck Routes </a:t>
          </a:r>
          <a:r>
            <a:rPr kumimoji="1" lang="en-US" sz="1400" dirty="0">
              <a:latin typeface="Poppins" panose="00000500000000000000" pitchFamily="2" charset="0"/>
              <a:cs typeface="Poppins" panose="00000500000000000000" pitchFamily="2" charset="0"/>
            </a:rPr>
            <a:t>(4,000 miles of all-season truck routes)</a:t>
          </a:r>
          <a:endParaRPr lang="en-US" sz="1400" dirty="0">
            <a:latin typeface="Poppins" panose="00000500000000000000" pitchFamily="2" charset="0"/>
            <a:cs typeface="Poppins" panose="00000500000000000000" pitchFamily="2" charset="0"/>
          </a:endParaRPr>
        </a:p>
      </dgm:t>
    </dgm:pt>
    <dgm:pt modelId="{94249959-DF69-43DC-BED8-5A37DB5826BB}" type="parTrans" cxnId="{DBC93378-2418-4B6B-B77B-CD20E6373B8B}">
      <dgm:prSet/>
      <dgm:spPr/>
      <dgm:t>
        <a:bodyPr/>
        <a:lstStyle/>
        <a:p>
          <a:endParaRPr lang="en-US"/>
        </a:p>
      </dgm:t>
    </dgm:pt>
    <dgm:pt modelId="{CACA81E9-E11F-4588-A9A4-8C8FFD44371E}" type="sibTrans" cxnId="{DBC93378-2418-4B6B-B77B-CD20E6373B8B}">
      <dgm:prSet/>
      <dgm:spPr/>
      <dgm:t>
        <a:bodyPr/>
        <a:lstStyle/>
        <a:p>
          <a:endParaRPr lang="en-US"/>
        </a:p>
      </dgm:t>
    </dgm:pt>
    <dgm:pt modelId="{9A66BF5E-76F5-4C92-867D-5DB821C65EDB}">
      <dgm:prSet custT="1"/>
      <dgm:spPr/>
      <dgm:t>
        <a:bodyPr/>
        <a:lstStyle/>
        <a:p>
          <a:pPr>
            <a:lnSpc>
              <a:spcPct val="100000"/>
            </a:lnSpc>
          </a:pPr>
          <a:r>
            <a:rPr kumimoji="1" lang="en-US" sz="1400" b="1" dirty="0">
              <a:latin typeface="Poppins" panose="00000500000000000000" pitchFamily="2" charset="0"/>
              <a:cs typeface="Poppins" panose="00000500000000000000" pitchFamily="2" charset="0"/>
            </a:rPr>
            <a:t>4 Class I Railroads </a:t>
          </a:r>
          <a:r>
            <a:rPr kumimoji="1" lang="en-US" sz="1400" dirty="0">
              <a:latin typeface="Poppins" panose="00000500000000000000" pitchFamily="2" charset="0"/>
              <a:cs typeface="Poppins" panose="00000500000000000000" pitchFamily="2" charset="0"/>
            </a:rPr>
            <a:t>(900 miles of rail lines) </a:t>
          </a:r>
          <a:endParaRPr lang="en-US" sz="1400" dirty="0">
            <a:latin typeface="Poppins" panose="00000500000000000000" pitchFamily="2" charset="0"/>
            <a:cs typeface="Poppins" panose="00000500000000000000" pitchFamily="2" charset="0"/>
          </a:endParaRPr>
        </a:p>
      </dgm:t>
    </dgm:pt>
    <dgm:pt modelId="{BA2752AB-E7EF-4EF7-81A0-796010C3B0A9}" type="parTrans" cxnId="{A55BE292-B6E2-445F-BF23-B25961975DBC}">
      <dgm:prSet/>
      <dgm:spPr/>
      <dgm:t>
        <a:bodyPr/>
        <a:lstStyle/>
        <a:p>
          <a:endParaRPr lang="en-US"/>
        </a:p>
      </dgm:t>
    </dgm:pt>
    <dgm:pt modelId="{BEFC4353-1DFE-4619-A120-16D124B29E85}" type="sibTrans" cxnId="{A55BE292-B6E2-445F-BF23-B25961975DBC}">
      <dgm:prSet/>
      <dgm:spPr/>
      <dgm:t>
        <a:bodyPr/>
        <a:lstStyle/>
        <a:p>
          <a:endParaRPr lang="en-US"/>
        </a:p>
      </dgm:t>
    </dgm:pt>
    <dgm:pt modelId="{7D355839-0D0C-43BC-B99A-12E7D20E2B87}">
      <dgm:prSet custT="1"/>
      <dgm:spPr/>
      <dgm:t>
        <a:bodyPr/>
        <a:lstStyle/>
        <a:p>
          <a:pPr>
            <a:lnSpc>
              <a:spcPct val="100000"/>
            </a:lnSpc>
          </a:pPr>
          <a:r>
            <a:rPr kumimoji="1" lang="en-US" sz="1400" b="1" dirty="0">
              <a:latin typeface="Poppins" panose="00000500000000000000" pitchFamily="2" charset="0"/>
              <a:cs typeface="Poppins" panose="00000500000000000000" pitchFamily="2" charset="0"/>
            </a:rPr>
            <a:t>Ports &amp; Commercial Marine Terminals  </a:t>
          </a:r>
          <a:r>
            <a:rPr kumimoji="1" lang="en-US" sz="1400" dirty="0">
              <a:latin typeface="Poppins" panose="00000500000000000000" pitchFamily="2" charset="0"/>
              <a:cs typeface="Poppins" panose="00000500000000000000" pitchFamily="2" charset="0"/>
            </a:rPr>
            <a:t> </a:t>
          </a:r>
          <a:endParaRPr lang="en-US" sz="1400" dirty="0">
            <a:latin typeface="Poppins" panose="00000500000000000000" pitchFamily="2" charset="0"/>
            <a:cs typeface="Poppins" panose="00000500000000000000" pitchFamily="2" charset="0"/>
          </a:endParaRPr>
        </a:p>
      </dgm:t>
    </dgm:pt>
    <dgm:pt modelId="{C825F269-9B5B-4B34-A655-03DEB5103194}" type="parTrans" cxnId="{2A51B9E6-8A7E-48C9-B515-5B8C3C3DD4E0}">
      <dgm:prSet/>
      <dgm:spPr/>
      <dgm:t>
        <a:bodyPr/>
        <a:lstStyle/>
        <a:p>
          <a:endParaRPr lang="en-US"/>
        </a:p>
      </dgm:t>
    </dgm:pt>
    <dgm:pt modelId="{8D2495A3-B8F5-4D33-A7D6-BDA4EBD2DBEB}" type="sibTrans" cxnId="{2A51B9E6-8A7E-48C9-B515-5B8C3C3DD4E0}">
      <dgm:prSet/>
      <dgm:spPr/>
      <dgm:t>
        <a:bodyPr/>
        <a:lstStyle/>
        <a:p>
          <a:endParaRPr lang="en-US"/>
        </a:p>
      </dgm:t>
    </dgm:pt>
    <dgm:pt modelId="{2417F405-6785-448B-BA06-3686DE89E1FD}">
      <dgm:prSet custT="1"/>
      <dgm:spPr/>
      <dgm:t>
        <a:bodyPr/>
        <a:lstStyle/>
        <a:p>
          <a:pPr>
            <a:lnSpc>
              <a:spcPct val="100000"/>
            </a:lnSpc>
          </a:pPr>
          <a:r>
            <a:rPr kumimoji="1" lang="en-US" sz="1400" b="1" dirty="0">
              <a:latin typeface="Poppins" panose="00000500000000000000" pitchFamily="2" charset="0"/>
              <a:cs typeface="Poppins" panose="00000500000000000000" pitchFamily="2" charset="0"/>
            </a:rPr>
            <a:t>6 Intermodal Terminals</a:t>
          </a:r>
          <a:endParaRPr lang="en-US" sz="1400" dirty="0">
            <a:latin typeface="Poppins" panose="00000500000000000000" pitchFamily="2" charset="0"/>
            <a:cs typeface="Poppins" panose="00000500000000000000" pitchFamily="2" charset="0"/>
          </a:endParaRPr>
        </a:p>
      </dgm:t>
    </dgm:pt>
    <dgm:pt modelId="{C3F25EA9-F86B-420D-9F9F-DDE2B26897B2}" type="parTrans" cxnId="{7D72B505-21B6-41B7-A388-6BB5164EF614}">
      <dgm:prSet/>
      <dgm:spPr/>
      <dgm:t>
        <a:bodyPr/>
        <a:lstStyle/>
        <a:p>
          <a:endParaRPr lang="en-US"/>
        </a:p>
      </dgm:t>
    </dgm:pt>
    <dgm:pt modelId="{AC5D1492-90D8-43F2-AF1A-82E393E19072}" type="sibTrans" cxnId="{7D72B505-21B6-41B7-A388-6BB5164EF614}">
      <dgm:prSet/>
      <dgm:spPr/>
      <dgm:t>
        <a:bodyPr/>
        <a:lstStyle/>
        <a:p>
          <a:endParaRPr lang="en-US"/>
        </a:p>
      </dgm:t>
    </dgm:pt>
    <dgm:pt modelId="{EB454013-1BF7-4E9B-89BE-7B3F8494796E}">
      <dgm:prSet custT="1"/>
      <dgm:spPr/>
      <dgm:t>
        <a:bodyPr/>
        <a:lstStyle/>
        <a:p>
          <a:pPr>
            <a:lnSpc>
              <a:spcPct val="100000"/>
            </a:lnSpc>
          </a:pPr>
          <a:r>
            <a:rPr kumimoji="1" lang="en-US" sz="1400" b="1">
              <a:latin typeface="Poppins" panose="00000500000000000000" pitchFamily="2" charset="0"/>
              <a:cs typeface="Poppins" panose="00000500000000000000" pitchFamily="2" charset="0"/>
            </a:rPr>
            <a:t>23 System Airports </a:t>
          </a:r>
          <a:r>
            <a:rPr kumimoji="1" lang="en-US" sz="1400" b="0" i="1">
              <a:latin typeface="Poppins" panose="00000500000000000000" pitchFamily="2" charset="0"/>
              <a:cs typeface="Poppins" panose="00000500000000000000" pitchFamily="2" charset="0"/>
            </a:rPr>
            <a:t>(4 Cargo Airports</a:t>
          </a:r>
          <a:r>
            <a:rPr kumimoji="1" lang="en-US" sz="1400">
              <a:latin typeface="Poppins" panose="00000500000000000000" pitchFamily="2" charset="0"/>
              <a:cs typeface="Poppins" panose="00000500000000000000" pitchFamily="2" charset="0"/>
            </a:rPr>
            <a:t>)</a:t>
          </a:r>
          <a:endParaRPr lang="en-US" sz="1400">
            <a:latin typeface="Poppins" panose="00000500000000000000" pitchFamily="2" charset="0"/>
            <a:cs typeface="Poppins" panose="00000500000000000000" pitchFamily="2" charset="0"/>
          </a:endParaRPr>
        </a:p>
      </dgm:t>
    </dgm:pt>
    <dgm:pt modelId="{5C44E7E5-876C-4733-B302-B7CF74D5F719}" type="parTrans" cxnId="{C9D98478-53A5-46A7-A2C1-7879801F4366}">
      <dgm:prSet/>
      <dgm:spPr/>
      <dgm:t>
        <a:bodyPr/>
        <a:lstStyle/>
        <a:p>
          <a:endParaRPr lang="en-US"/>
        </a:p>
      </dgm:t>
    </dgm:pt>
    <dgm:pt modelId="{B3B9DB5E-E3BD-4EFB-8FD7-6929304120D0}" type="sibTrans" cxnId="{C9D98478-53A5-46A7-A2C1-7879801F4366}">
      <dgm:prSet/>
      <dgm:spPr/>
      <dgm:t>
        <a:bodyPr/>
        <a:lstStyle/>
        <a:p>
          <a:endParaRPr lang="en-US"/>
        </a:p>
      </dgm:t>
    </dgm:pt>
    <dgm:pt modelId="{7D0D4A77-55AC-43F5-A097-50D44795C02A}">
      <dgm:prSet custT="1"/>
      <dgm:spPr/>
      <dgm:t>
        <a:bodyPr/>
        <a:lstStyle/>
        <a:p>
          <a:pPr>
            <a:lnSpc>
              <a:spcPct val="100000"/>
            </a:lnSpc>
          </a:pPr>
          <a:r>
            <a:rPr kumimoji="1" lang="en-US" sz="1400" b="1">
              <a:latin typeface="Poppins" panose="00000500000000000000" pitchFamily="2" charset="0"/>
              <a:cs typeface="Poppins" panose="00000500000000000000" pitchFamily="2" charset="0"/>
            </a:rPr>
            <a:t>Over 750 Warehousing Facilities</a:t>
          </a:r>
          <a:endParaRPr lang="en-US" sz="1400">
            <a:latin typeface="Poppins" panose="00000500000000000000" pitchFamily="2" charset="0"/>
            <a:cs typeface="Poppins" panose="00000500000000000000" pitchFamily="2" charset="0"/>
          </a:endParaRPr>
        </a:p>
      </dgm:t>
    </dgm:pt>
    <dgm:pt modelId="{BBB1A6C2-4D46-4092-B632-7FADD381D81D}" type="parTrans" cxnId="{33F8E7FB-676E-49E9-AF5F-5004F2B0530D}">
      <dgm:prSet/>
      <dgm:spPr/>
      <dgm:t>
        <a:bodyPr/>
        <a:lstStyle/>
        <a:p>
          <a:endParaRPr lang="en-US"/>
        </a:p>
      </dgm:t>
    </dgm:pt>
    <dgm:pt modelId="{DA5DA5C7-FF07-40E5-9E88-FB30FE4A0C55}" type="sibTrans" cxnId="{33F8E7FB-676E-49E9-AF5F-5004F2B0530D}">
      <dgm:prSet/>
      <dgm:spPr/>
      <dgm:t>
        <a:bodyPr/>
        <a:lstStyle/>
        <a:p>
          <a:endParaRPr lang="en-US"/>
        </a:p>
      </dgm:t>
    </dgm:pt>
    <dgm:pt modelId="{F696F513-F82D-4990-BF03-CB6DD22E7B8E}">
      <dgm:prSet custT="1"/>
      <dgm:spPr/>
      <dgm:t>
        <a:bodyPr/>
        <a:lstStyle/>
        <a:p>
          <a:pPr>
            <a:lnSpc>
              <a:spcPct val="100000"/>
            </a:lnSpc>
          </a:pPr>
          <a:r>
            <a:rPr kumimoji="1" lang="en-US" sz="1400" b="1">
              <a:latin typeface="Poppins" panose="00000500000000000000" pitchFamily="2" charset="0"/>
              <a:cs typeface="Poppins" panose="00000500000000000000" pitchFamily="2" charset="0"/>
            </a:rPr>
            <a:t>Pipelines</a:t>
          </a:r>
          <a:endParaRPr lang="en-US" sz="1400">
            <a:latin typeface="Poppins" panose="00000500000000000000" pitchFamily="2" charset="0"/>
            <a:cs typeface="Poppins" panose="00000500000000000000" pitchFamily="2" charset="0"/>
          </a:endParaRPr>
        </a:p>
      </dgm:t>
    </dgm:pt>
    <dgm:pt modelId="{5C5D0A51-0194-45BC-8EA0-249D1488DA04}" type="parTrans" cxnId="{04843C93-8B5C-4DEC-9600-318D4DC8EB07}">
      <dgm:prSet/>
      <dgm:spPr/>
      <dgm:t>
        <a:bodyPr/>
        <a:lstStyle/>
        <a:p>
          <a:endParaRPr lang="en-US"/>
        </a:p>
      </dgm:t>
    </dgm:pt>
    <dgm:pt modelId="{2930D72E-0790-4220-94DE-8E310BF125EA}" type="sibTrans" cxnId="{04843C93-8B5C-4DEC-9600-318D4DC8EB07}">
      <dgm:prSet/>
      <dgm:spPr/>
      <dgm:t>
        <a:bodyPr/>
        <a:lstStyle/>
        <a:p>
          <a:endParaRPr lang="en-US"/>
        </a:p>
      </dgm:t>
    </dgm:pt>
    <dgm:pt modelId="{20DCA561-1301-4374-A551-F6EC90260616}">
      <dgm:prSet/>
      <dgm:spPr/>
      <dgm:t>
        <a:bodyPr/>
        <a:lstStyle/>
        <a:p>
          <a:pPr>
            <a:lnSpc>
              <a:spcPct val="100000"/>
            </a:lnSpc>
          </a:pPr>
          <a:r>
            <a:rPr kumimoji="1" lang="en-US" b="1" dirty="0">
              <a:latin typeface="Poppins" panose="00000500000000000000" pitchFamily="2" charset="0"/>
              <a:cs typeface="Poppins" panose="00000500000000000000" pitchFamily="2" charset="0"/>
            </a:rPr>
            <a:t>7 International Border Crossings</a:t>
          </a:r>
          <a:endParaRPr lang="en-US" dirty="0"/>
        </a:p>
      </dgm:t>
    </dgm:pt>
    <dgm:pt modelId="{2195A65D-D39F-404A-BB5C-C9B665069F1D}" type="parTrans" cxnId="{5B035641-A40B-4D16-A2E3-259024C1CC03}">
      <dgm:prSet/>
      <dgm:spPr/>
      <dgm:t>
        <a:bodyPr/>
        <a:lstStyle/>
        <a:p>
          <a:endParaRPr lang="en-US"/>
        </a:p>
      </dgm:t>
    </dgm:pt>
    <dgm:pt modelId="{4F464C2F-E85B-4317-A052-4E25D4BDFC6B}" type="sibTrans" cxnId="{5B035641-A40B-4D16-A2E3-259024C1CC03}">
      <dgm:prSet/>
      <dgm:spPr/>
      <dgm:t>
        <a:bodyPr/>
        <a:lstStyle/>
        <a:p>
          <a:endParaRPr lang="en-US"/>
        </a:p>
      </dgm:t>
    </dgm:pt>
    <dgm:pt modelId="{A1D9E4A5-A20C-4ACD-B6D0-C255677D361F}" type="pres">
      <dgm:prSet presAssocID="{EBAFE8D4-3051-4F30-ABA2-97B9CF138961}" presName="root" presStyleCnt="0">
        <dgm:presLayoutVars>
          <dgm:dir/>
          <dgm:resizeHandles val="exact"/>
        </dgm:presLayoutVars>
      </dgm:prSet>
      <dgm:spPr/>
    </dgm:pt>
    <dgm:pt modelId="{189F4DA3-63C6-4F79-AD75-78D0D9024672}" type="pres">
      <dgm:prSet presAssocID="{20DCA561-1301-4374-A551-F6EC90260616}" presName="compNode" presStyleCnt="0"/>
      <dgm:spPr/>
    </dgm:pt>
    <dgm:pt modelId="{2FCC5651-8776-4968-9F3D-9746C1055744}" type="pres">
      <dgm:prSet presAssocID="{20DCA561-1301-4374-A551-F6EC90260616}" presName="bgRect" presStyleLbl="bgShp" presStyleIdx="0" presStyleCnt="8"/>
      <dgm:spPr/>
    </dgm:pt>
    <dgm:pt modelId="{C1B29D87-C4EF-4ECF-8F3C-C55210CD0C8F}" type="pres">
      <dgm:prSet presAssocID="{20DCA561-1301-4374-A551-F6EC90260616}" presName="iconRect" presStyleLbl="node1" presStyleIdx="0" presStyleCnt="8"/>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ridge scene outline"/>
        </a:ext>
      </dgm:extLst>
    </dgm:pt>
    <dgm:pt modelId="{2F5B9DD1-4DDA-4AD4-BF04-5B64FD29BAF4}" type="pres">
      <dgm:prSet presAssocID="{20DCA561-1301-4374-A551-F6EC90260616}" presName="spaceRect" presStyleCnt="0"/>
      <dgm:spPr/>
    </dgm:pt>
    <dgm:pt modelId="{AB4AEF83-B246-4437-8585-6EEEE2948C85}" type="pres">
      <dgm:prSet presAssocID="{20DCA561-1301-4374-A551-F6EC90260616}" presName="parTx" presStyleLbl="revTx" presStyleIdx="0" presStyleCnt="8">
        <dgm:presLayoutVars>
          <dgm:chMax val="0"/>
          <dgm:chPref val="0"/>
        </dgm:presLayoutVars>
      </dgm:prSet>
      <dgm:spPr/>
    </dgm:pt>
    <dgm:pt modelId="{FE767AB7-4BD6-4ED5-982B-078B7AE6BCC6}" type="pres">
      <dgm:prSet presAssocID="{4F464C2F-E85B-4317-A052-4E25D4BDFC6B}" presName="sibTrans" presStyleCnt="0"/>
      <dgm:spPr/>
    </dgm:pt>
    <dgm:pt modelId="{BE884770-5DA2-48A6-B6A8-220312CD9C7F}" type="pres">
      <dgm:prSet presAssocID="{6581A145-AF03-461F-9C34-0ACD17C8E913}" presName="compNode" presStyleCnt="0"/>
      <dgm:spPr/>
    </dgm:pt>
    <dgm:pt modelId="{24F58255-242A-43B5-A401-33C5FE9B0E8E}" type="pres">
      <dgm:prSet presAssocID="{6581A145-AF03-461F-9C34-0ACD17C8E913}" presName="bgRect" presStyleLbl="bgShp" presStyleIdx="1" presStyleCnt="8" custScaleY="147098"/>
      <dgm:spPr/>
    </dgm:pt>
    <dgm:pt modelId="{450F4E16-D7F2-4E42-97EB-7278E6A49425}" type="pres">
      <dgm:prSet presAssocID="{6581A145-AF03-461F-9C34-0ACD17C8E913}" presName="iconRect" presStyleLbl="node1" presStyleIdx="1" presStyleCnt="8"/>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ump truck"/>
        </a:ext>
      </dgm:extLst>
    </dgm:pt>
    <dgm:pt modelId="{3E903C35-6F14-4CAA-9B76-B248A03ADAB6}" type="pres">
      <dgm:prSet presAssocID="{6581A145-AF03-461F-9C34-0ACD17C8E913}" presName="spaceRect" presStyleCnt="0"/>
      <dgm:spPr/>
    </dgm:pt>
    <dgm:pt modelId="{3C02E6FC-E89C-4D1D-B464-92B52D3EFA31}" type="pres">
      <dgm:prSet presAssocID="{6581A145-AF03-461F-9C34-0ACD17C8E913}" presName="parTx" presStyleLbl="revTx" presStyleIdx="1" presStyleCnt="8">
        <dgm:presLayoutVars>
          <dgm:chMax val="0"/>
          <dgm:chPref val="0"/>
        </dgm:presLayoutVars>
      </dgm:prSet>
      <dgm:spPr/>
    </dgm:pt>
    <dgm:pt modelId="{8C360F6A-5A02-416E-B83D-2754FE0A7308}" type="pres">
      <dgm:prSet presAssocID="{CACA81E9-E11F-4588-A9A4-8C8FFD44371E}" presName="sibTrans" presStyleCnt="0"/>
      <dgm:spPr/>
    </dgm:pt>
    <dgm:pt modelId="{C6CA5113-81D1-4945-B957-C583CBFFDD42}" type="pres">
      <dgm:prSet presAssocID="{9A66BF5E-76F5-4C92-867D-5DB821C65EDB}" presName="compNode" presStyleCnt="0"/>
      <dgm:spPr/>
    </dgm:pt>
    <dgm:pt modelId="{8CA17B3B-4107-4E9A-B78D-C016B78765B6}" type="pres">
      <dgm:prSet presAssocID="{9A66BF5E-76F5-4C92-867D-5DB821C65EDB}" presName="bgRect" presStyleLbl="bgShp" presStyleIdx="2" presStyleCnt="8"/>
      <dgm:spPr/>
    </dgm:pt>
    <dgm:pt modelId="{82D9E349-A0C1-4ECD-88A4-99117E0FA958}" type="pres">
      <dgm:prSet presAssocID="{9A66BF5E-76F5-4C92-867D-5DB821C65EDB}" presName="iconRect" presStyleLbl="node1" presStyleIdx="2" presStyleCnt="8"/>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rain"/>
        </a:ext>
      </dgm:extLst>
    </dgm:pt>
    <dgm:pt modelId="{873B713C-0F02-4F75-A580-5D1C4D392D9E}" type="pres">
      <dgm:prSet presAssocID="{9A66BF5E-76F5-4C92-867D-5DB821C65EDB}" presName="spaceRect" presStyleCnt="0"/>
      <dgm:spPr/>
    </dgm:pt>
    <dgm:pt modelId="{B0A168E4-CBDE-4142-8B4E-1568EF4B4D31}" type="pres">
      <dgm:prSet presAssocID="{9A66BF5E-76F5-4C92-867D-5DB821C65EDB}" presName="parTx" presStyleLbl="revTx" presStyleIdx="2" presStyleCnt="8">
        <dgm:presLayoutVars>
          <dgm:chMax val="0"/>
          <dgm:chPref val="0"/>
        </dgm:presLayoutVars>
      </dgm:prSet>
      <dgm:spPr/>
    </dgm:pt>
    <dgm:pt modelId="{D1446637-FCEA-4DEF-8174-BCB436E85672}" type="pres">
      <dgm:prSet presAssocID="{BEFC4353-1DFE-4619-A120-16D124B29E85}" presName="sibTrans" presStyleCnt="0"/>
      <dgm:spPr/>
    </dgm:pt>
    <dgm:pt modelId="{F024AA63-57F0-455B-94E9-21CE671C4888}" type="pres">
      <dgm:prSet presAssocID="{7D355839-0D0C-43BC-B99A-12E7D20E2B87}" presName="compNode" presStyleCnt="0"/>
      <dgm:spPr/>
    </dgm:pt>
    <dgm:pt modelId="{6FCDCBDD-89D1-4996-852F-AEA52B96D98B}" type="pres">
      <dgm:prSet presAssocID="{7D355839-0D0C-43BC-B99A-12E7D20E2B87}" presName="bgRect" presStyleLbl="bgShp" presStyleIdx="3" presStyleCnt="8"/>
      <dgm:spPr/>
    </dgm:pt>
    <dgm:pt modelId="{1DDF2F4D-717E-42B1-BF04-2701DD6BA505}" type="pres">
      <dgm:prSet presAssocID="{7D355839-0D0C-43BC-B99A-12E7D20E2B87}" presName="iconRect" presStyleLbl="node1" presStyleIdx="3" presStyleCnt="8"/>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Anchor"/>
        </a:ext>
      </dgm:extLst>
    </dgm:pt>
    <dgm:pt modelId="{A86D9287-88C6-4924-B54D-BA39DD06875D}" type="pres">
      <dgm:prSet presAssocID="{7D355839-0D0C-43BC-B99A-12E7D20E2B87}" presName="spaceRect" presStyleCnt="0"/>
      <dgm:spPr/>
    </dgm:pt>
    <dgm:pt modelId="{79C3B447-E355-4F0A-92F0-F27732108E61}" type="pres">
      <dgm:prSet presAssocID="{7D355839-0D0C-43BC-B99A-12E7D20E2B87}" presName="parTx" presStyleLbl="revTx" presStyleIdx="3" presStyleCnt="8">
        <dgm:presLayoutVars>
          <dgm:chMax val="0"/>
          <dgm:chPref val="0"/>
        </dgm:presLayoutVars>
      </dgm:prSet>
      <dgm:spPr/>
    </dgm:pt>
    <dgm:pt modelId="{D5DC5B81-EEF1-4B2E-A28D-8D58DEA4E4ED}" type="pres">
      <dgm:prSet presAssocID="{8D2495A3-B8F5-4D33-A7D6-BDA4EBD2DBEB}" presName="sibTrans" presStyleCnt="0"/>
      <dgm:spPr/>
    </dgm:pt>
    <dgm:pt modelId="{100FB976-30BD-45C4-92B7-C5242C909869}" type="pres">
      <dgm:prSet presAssocID="{2417F405-6785-448B-BA06-3686DE89E1FD}" presName="compNode" presStyleCnt="0"/>
      <dgm:spPr/>
    </dgm:pt>
    <dgm:pt modelId="{6F0EC85A-32C9-4B38-B6A7-5CF8A70D9284}" type="pres">
      <dgm:prSet presAssocID="{2417F405-6785-448B-BA06-3686DE89E1FD}" presName="bgRect" presStyleLbl="bgShp" presStyleIdx="4" presStyleCnt="8"/>
      <dgm:spPr/>
    </dgm:pt>
    <dgm:pt modelId="{F48294EE-0B17-49D5-938F-5E8CABA388AE}" type="pres">
      <dgm:prSet presAssocID="{2417F405-6785-448B-BA06-3686DE89E1FD}" presName="iconRect" presStyleLbl="node1" presStyleIdx="4" presStyleCnt="8"/>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Crane with solid fill"/>
        </a:ext>
      </dgm:extLst>
    </dgm:pt>
    <dgm:pt modelId="{A2F75EC2-3799-426A-ACFE-66A7FFAC8EF5}" type="pres">
      <dgm:prSet presAssocID="{2417F405-6785-448B-BA06-3686DE89E1FD}" presName="spaceRect" presStyleCnt="0"/>
      <dgm:spPr/>
    </dgm:pt>
    <dgm:pt modelId="{F5B6DABA-BEF9-4921-8B0F-1C94B227E298}" type="pres">
      <dgm:prSet presAssocID="{2417F405-6785-448B-BA06-3686DE89E1FD}" presName="parTx" presStyleLbl="revTx" presStyleIdx="4" presStyleCnt="8">
        <dgm:presLayoutVars>
          <dgm:chMax val="0"/>
          <dgm:chPref val="0"/>
        </dgm:presLayoutVars>
      </dgm:prSet>
      <dgm:spPr/>
    </dgm:pt>
    <dgm:pt modelId="{6AD0E283-B30E-43A7-9D5E-FA49224C54CA}" type="pres">
      <dgm:prSet presAssocID="{AC5D1492-90D8-43F2-AF1A-82E393E19072}" presName="sibTrans" presStyleCnt="0"/>
      <dgm:spPr/>
    </dgm:pt>
    <dgm:pt modelId="{41E1398B-96C1-4B48-ACBE-900B89B2C150}" type="pres">
      <dgm:prSet presAssocID="{EB454013-1BF7-4E9B-89BE-7B3F8494796E}" presName="compNode" presStyleCnt="0"/>
      <dgm:spPr/>
    </dgm:pt>
    <dgm:pt modelId="{595D4C1F-3C0D-40C2-9EE5-B084108D66FE}" type="pres">
      <dgm:prSet presAssocID="{EB454013-1BF7-4E9B-89BE-7B3F8494796E}" presName="bgRect" presStyleLbl="bgShp" presStyleIdx="5" presStyleCnt="8"/>
      <dgm:spPr/>
    </dgm:pt>
    <dgm:pt modelId="{912A84FB-C9E9-4659-A3CD-08573786D238}" type="pres">
      <dgm:prSet presAssocID="{EB454013-1BF7-4E9B-89BE-7B3F8494796E}" presName="iconRect" presStyleLbl="node1" presStyleIdx="5" presStyleCnt="8"/>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Airplane"/>
        </a:ext>
      </dgm:extLst>
    </dgm:pt>
    <dgm:pt modelId="{C54C612B-E407-402E-8165-F09D5BD9BFDD}" type="pres">
      <dgm:prSet presAssocID="{EB454013-1BF7-4E9B-89BE-7B3F8494796E}" presName="spaceRect" presStyleCnt="0"/>
      <dgm:spPr/>
    </dgm:pt>
    <dgm:pt modelId="{90FAC07D-926D-4D46-82C0-AAB0589EB90F}" type="pres">
      <dgm:prSet presAssocID="{EB454013-1BF7-4E9B-89BE-7B3F8494796E}" presName="parTx" presStyleLbl="revTx" presStyleIdx="5" presStyleCnt="8">
        <dgm:presLayoutVars>
          <dgm:chMax val="0"/>
          <dgm:chPref val="0"/>
        </dgm:presLayoutVars>
      </dgm:prSet>
      <dgm:spPr/>
    </dgm:pt>
    <dgm:pt modelId="{CB01358C-4288-46F5-BFFC-6A79DE1126A6}" type="pres">
      <dgm:prSet presAssocID="{B3B9DB5E-E3BD-4EFB-8FD7-6929304120D0}" presName="sibTrans" presStyleCnt="0"/>
      <dgm:spPr/>
    </dgm:pt>
    <dgm:pt modelId="{2BCDA1DC-FFD0-4B98-A9B5-D2908A2431E0}" type="pres">
      <dgm:prSet presAssocID="{7D0D4A77-55AC-43F5-A097-50D44795C02A}" presName="compNode" presStyleCnt="0"/>
      <dgm:spPr/>
    </dgm:pt>
    <dgm:pt modelId="{24676107-CD3C-4526-AA18-37831F453CD1}" type="pres">
      <dgm:prSet presAssocID="{7D0D4A77-55AC-43F5-A097-50D44795C02A}" presName="bgRect" presStyleLbl="bgShp" presStyleIdx="6" presStyleCnt="8"/>
      <dgm:spPr/>
    </dgm:pt>
    <dgm:pt modelId="{7510E08A-803D-4A00-A035-5EEBB9F44847}" type="pres">
      <dgm:prSet presAssocID="{7D0D4A77-55AC-43F5-A097-50D44795C02A}" presName="iconRect" presStyleLbl="node1" presStyleIdx="6" presStyleCnt="8"/>
      <dgm:spPr>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dgm:spPr>
      <dgm:extLst>
        <a:ext uri="{E40237B7-FDA0-4F09-8148-C483321AD2D9}">
          <dgm14:cNvPr xmlns:dgm14="http://schemas.microsoft.com/office/drawing/2010/diagram" id="0" name="" descr="Building"/>
        </a:ext>
      </dgm:extLst>
    </dgm:pt>
    <dgm:pt modelId="{CDE6E435-313F-4939-8633-FA2C3E0DA01F}" type="pres">
      <dgm:prSet presAssocID="{7D0D4A77-55AC-43F5-A097-50D44795C02A}" presName="spaceRect" presStyleCnt="0"/>
      <dgm:spPr/>
    </dgm:pt>
    <dgm:pt modelId="{150B85AA-1E88-4C23-86A8-CEF4C67CB065}" type="pres">
      <dgm:prSet presAssocID="{7D0D4A77-55AC-43F5-A097-50D44795C02A}" presName="parTx" presStyleLbl="revTx" presStyleIdx="6" presStyleCnt="8">
        <dgm:presLayoutVars>
          <dgm:chMax val="0"/>
          <dgm:chPref val="0"/>
        </dgm:presLayoutVars>
      </dgm:prSet>
      <dgm:spPr/>
    </dgm:pt>
    <dgm:pt modelId="{39B7B026-BC02-4447-9788-944601B33E94}" type="pres">
      <dgm:prSet presAssocID="{DA5DA5C7-FF07-40E5-9E88-FB30FE4A0C55}" presName="sibTrans" presStyleCnt="0"/>
      <dgm:spPr/>
    </dgm:pt>
    <dgm:pt modelId="{619CB040-0C39-425A-972F-B46D6E6C1AB5}" type="pres">
      <dgm:prSet presAssocID="{F696F513-F82D-4990-BF03-CB6DD22E7B8E}" presName="compNode" presStyleCnt="0"/>
      <dgm:spPr/>
    </dgm:pt>
    <dgm:pt modelId="{89282DFC-317B-46FE-A178-9A684528466C}" type="pres">
      <dgm:prSet presAssocID="{F696F513-F82D-4990-BF03-CB6DD22E7B8E}" presName="bgRect" presStyleLbl="bgShp" presStyleIdx="7" presStyleCnt="8"/>
      <dgm:spPr/>
    </dgm:pt>
    <dgm:pt modelId="{0FCF3F4A-E43E-4052-8E01-C8E3A6466912}" type="pres">
      <dgm:prSet presAssocID="{F696F513-F82D-4990-BF03-CB6DD22E7B8E}" presName="iconRect" presStyleLbl="node1" presStyleIdx="7" presStyleCnt="8"/>
      <dgm:spPr>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dgm:spPr>
      <dgm:extLst>
        <a:ext uri="{E40237B7-FDA0-4F09-8148-C483321AD2D9}">
          <dgm14:cNvPr xmlns:dgm14="http://schemas.microsoft.com/office/drawing/2010/diagram" id="0" name="" descr="Checkmark"/>
        </a:ext>
      </dgm:extLst>
    </dgm:pt>
    <dgm:pt modelId="{0E79E983-DE48-4969-A55E-0A2A1830EB3A}" type="pres">
      <dgm:prSet presAssocID="{F696F513-F82D-4990-BF03-CB6DD22E7B8E}" presName="spaceRect" presStyleCnt="0"/>
      <dgm:spPr/>
    </dgm:pt>
    <dgm:pt modelId="{B036C39F-D6DB-4B28-94EF-3F02250D45E2}" type="pres">
      <dgm:prSet presAssocID="{F696F513-F82D-4990-BF03-CB6DD22E7B8E}" presName="parTx" presStyleLbl="revTx" presStyleIdx="7" presStyleCnt="8">
        <dgm:presLayoutVars>
          <dgm:chMax val="0"/>
          <dgm:chPref val="0"/>
        </dgm:presLayoutVars>
      </dgm:prSet>
      <dgm:spPr/>
    </dgm:pt>
  </dgm:ptLst>
  <dgm:cxnLst>
    <dgm:cxn modelId="{7D72B505-21B6-41B7-A388-6BB5164EF614}" srcId="{EBAFE8D4-3051-4F30-ABA2-97B9CF138961}" destId="{2417F405-6785-448B-BA06-3686DE89E1FD}" srcOrd="4" destOrd="0" parTransId="{C3F25EA9-F86B-420D-9F9F-DDE2B26897B2}" sibTransId="{AC5D1492-90D8-43F2-AF1A-82E393E19072}"/>
    <dgm:cxn modelId="{00DF650C-A420-41E6-AFBB-A15BEE129E0B}" type="presOf" srcId="{EBAFE8D4-3051-4F30-ABA2-97B9CF138961}" destId="{A1D9E4A5-A20C-4ACD-B6D0-C255677D361F}" srcOrd="0" destOrd="0" presId="urn:microsoft.com/office/officeart/2018/2/layout/IconVerticalSolidList"/>
    <dgm:cxn modelId="{C054D21A-F344-4888-9307-8BA619ADE2AE}" type="presOf" srcId="{2417F405-6785-448B-BA06-3686DE89E1FD}" destId="{F5B6DABA-BEF9-4921-8B0F-1C94B227E298}" srcOrd="0" destOrd="0" presId="urn:microsoft.com/office/officeart/2018/2/layout/IconVerticalSolidList"/>
    <dgm:cxn modelId="{5B035641-A40B-4D16-A2E3-259024C1CC03}" srcId="{EBAFE8D4-3051-4F30-ABA2-97B9CF138961}" destId="{20DCA561-1301-4374-A551-F6EC90260616}" srcOrd="0" destOrd="0" parTransId="{2195A65D-D39F-404A-BB5C-C9B665069F1D}" sibTransId="{4F464C2F-E85B-4317-A052-4E25D4BDFC6B}"/>
    <dgm:cxn modelId="{C85A9368-FBCA-43C7-B9B8-0D96DEF128AA}" type="presOf" srcId="{7D0D4A77-55AC-43F5-A097-50D44795C02A}" destId="{150B85AA-1E88-4C23-86A8-CEF4C67CB065}" srcOrd="0" destOrd="0" presId="urn:microsoft.com/office/officeart/2018/2/layout/IconVerticalSolidList"/>
    <dgm:cxn modelId="{445FA069-6191-4014-A464-C86809487BAB}" type="presOf" srcId="{9A66BF5E-76F5-4C92-867D-5DB821C65EDB}" destId="{B0A168E4-CBDE-4142-8B4E-1568EF4B4D31}" srcOrd="0" destOrd="0" presId="urn:microsoft.com/office/officeart/2018/2/layout/IconVerticalSolidList"/>
    <dgm:cxn modelId="{5DE58F77-E6FC-4031-B046-F96E46552E97}" type="presOf" srcId="{20DCA561-1301-4374-A551-F6EC90260616}" destId="{AB4AEF83-B246-4437-8585-6EEEE2948C85}" srcOrd="0" destOrd="0" presId="urn:microsoft.com/office/officeart/2018/2/layout/IconVerticalSolidList"/>
    <dgm:cxn modelId="{DBC93378-2418-4B6B-B77B-CD20E6373B8B}" srcId="{EBAFE8D4-3051-4F30-ABA2-97B9CF138961}" destId="{6581A145-AF03-461F-9C34-0ACD17C8E913}" srcOrd="1" destOrd="0" parTransId="{94249959-DF69-43DC-BED8-5A37DB5826BB}" sibTransId="{CACA81E9-E11F-4588-A9A4-8C8FFD44371E}"/>
    <dgm:cxn modelId="{C9D98478-53A5-46A7-A2C1-7879801F4366}" srcId="{EBAFE8D4-3051-4F30-ABA2-97B9CF138961}" destId="{EB454013-1BF7-4E9B-89BE-7B3F8494796E}" srcOrd="5" destOrd="0" parTransId="{5C44E7E5-876C-4733-B302-B7CF74D5F719}" sibTransId="{B3B9DB5E-E3BD-4EFB-8FD7-6929304120D0}"/>
    <dgm:cxn modelId="{A55BE292-B6E2-445F-BF23-B25961975DBC}" srcId="{EBAFE8D4-3051-4F30-ABA2-97B9CF138961}" destId="{9A66BF5E-76F5-4C92-867D-5DB821C65EDB}" srcOrd="2" destOrd="0" parTransId="{BA2752AB-E7EF-4EF7-81A0-796010C3B0A9}" sibTransId="{BEFC4353-1DFE-4619-A120-16D124B29E85}"/>
    <dgm:cxn modelId="{04843C93-8B5C-4DEC-9600-318D4DC8EB07}" srcId="{EBAFE8D4-3051-4F30-ABA2-97B9CF138961}" destId="{F696F513-F82D-4990-BF03-CB6DD22E7B8E}" srcOrd="7" destOrd="0" parTransId="{5C5D0A51-0194-45BC-8EA0-249D1488DA04}" sibTransId="{2930D72E-0790-4220-94DE-8E310BF125EA}"/>
    <dgm:cxn modelId="{7E8EB0C3-3DDE-40C3-B389-FA96A6D43134}" type="presOf" srcId="{F696F513-F82D-4990-BF03-CB6DD22E7B8E}" destId="{B036C39F-D6DB-4B28-94EF-3F02250D45E2}" srcOrd="0" destOrd="0" presId="urn:microsoft.com/office/officeart/2018/2/layout/IconVerticalSolidList"/>
    <dgm:cxn modelId="{2A51B9E6-8A7E-48C9-B515-5B8C3C3DD4E0}" srcId="{EBAFE8D4-3051-4F30-ABA2-97B9CF138961}" destId="{7D355839-0D0C-43BC-B99A-12E7D20E2B87}" srcOrd="3" destOrd="0" parTransId="{C825F269-9B5B-4B34-A655-03DEB5103194}" sibTransId="{8D2495A3-B8F5-4D33-A7D6-BDA4EBD2DBEB}"/>
    <dgm:cxn modelId="{17AF11EB-696D-4EBB-A138-0B1E6699D634}" type="presOf" srcId="{EB454013-1BF7-4E9B-89BE-7B3F8494796E}" destId="{90FAC07D-926D-4D46-82C0-AAB0589EB90F}" srcOrd="0" destOrd="0" presId="urn:microsoft.com/office/officeart/2018/2/layout/IconVerticalSolidList"/>
    <dgm:cxn modelId="{38DC57F6-F5A2-4F62-A7C0-05090869E705}" type="presOf" srcId="{6581A145-AF03-461F-9C34-0ACD17C8E913}" destId="{3C02E6FC-E89C-4D1D-B464-92B52D3EFA31}" srcOrd="0" destOrd="0" presId="urn:microsoft.com/office/officeart/2018/2/layout/IconVerticalSolidList"/>
    <dgm:cxn modelId="{33F8E7FB-676E-49E9-AF5F-5004F2B0530D}" srcId="{EBAFE8D4-3051-4F30-ABA2-97B9CF138961}" destId="{7D0D4A77-55AC-43F5-A097-50D44795C02A}" srcOrd="6" destOrd="0" parTransId="{BBB1A6C2-4D46-4092-B632-7FADD381D81D}" sibTransId="{DA5DA5C7-FF07-40E5-9E88-FB30FE4A0C55}"/>
    <dgm:cxn modelId="{D3D662FD-7A39-404A-82F9-CA4660EBB0FB}" type="presOf" srcId="{7D355839-0D0C-43BC-B99A-12E7D20E2B87}" destId="{79C3B447-E355-4F0A-92F0-F27732108E61}" srcOrd="0" destOrd="0" presId="urn:microsoft.com/office/officeart/2018/2/layout/IconVerticalSolidList"/>
    <dgm:cxn modelId="{BBB0095D-9485-4486-AABD-FDDC6CD02311}" type="presParOf" srcId="{A1D9E4A5-A20C-4ACD-B6D0-C255677D361F}" destId="{189F4DA3-63C6-4F79-AD75-78D0D9024672}" srcOrd="0" destOrd="0" presId="urn:microsoft.com/office/officeart/2018/2/layout/IconVerticalSolidList"/>
    <dgm:cxn modelId="{B18DC816-21B4-475E-8F91-A9BCBD077F75}" type="presParOf" srcId="{189F4DA3-63C6-4F79-AD75-78D0D9024672}" destId="{2FCC5651-8776-4968-9F3D-9746C1055744}" srcOrd="0" destOrd="0" presId="urn:microsoft.com/office/officeart/2018/2/layout/IconVerticalSolidList"/>
    <dgm:cxn modelId="{9986227B-893B-4F53-B937-BAF96C9C7601}" type="presParOf" srcId="{189F4DA3-63C6-4F79-AD75-78D0D9024672}" destId="{C1B29D87-C4EF-4ECF-8F3C-C55210CD0C8F}" srcOrd="1" destOrd="0" presId="urn:microsoft.com/office/officeart/2018/2/layout/IconVerticalSolidList"/>
    <dgm:cxn modelId="{B09D2AE6-158C-405D-A8E3-56922C32E5C2}" type="presParOf" srcId="{189F4DA3-63C6-4F79-AD75-78D0D9024672}" destId="{2F5B9DD1-4DDA-4AD4-BF04-5B64FD29BAF4}" srcOrd="2" destOrd="0" presId="urn:microsoft.com/office/officeart/2018/2/layout/IconVerticalSolidList"/>
    <dgm:cxn modelId="{6C7353FD-8620-44CB-8EA3-25A5ECE9AA0D}" type="presParOf" srcId="{189F4DA3-63C6-4F79-AD75-78D0D9024672}" destId="{AB4AEF83-B246-4437-8585-6EEEE2948C85}" srcOrd="3" destOrd="0" presId="urn:microsoft.com/office/officeart/2018/2/layout/IconVerticalSolidList"/>
    <dgm:cxn modelId="{F4A3728C-0474-44B5-9A16-884D5E3F0B78}" type="presParOf" srcId="{A1D9E4A5-A20C-4ACD-B6D0-C255677D361F}" destId="{FE767AB7-4BD6-4ED5-982B-078B7AE6BCC6}" srcOrd="1" destOrd="0" presId="urn:microsoft.com/office/officeart/2018/2/layout/IconVerticalSolidList"/>
    <dgm:cxn modelId="{AC72151E-14FC-4106-BF41-80566AF92B22}" type="presParOf" srcId="{A1D9E4A5-A20C-4ACD-B6D0-C255677D361F}" destId="{BE884770-5DA2-48A6-B6A8-220312CD9C7F}" srcOrd="2" destOrd="0" presId="urn:microsoft.com/office/officeart/2018/2/layout/IconVerticalSolidList"/>
    <dgm:cxn modelId="{8BE1B738-6A5B-427C-9D5F-80E17C722703}" type="presParOf" srcId="{BE884770-5DA2-48A6-B6A8-220312CD9C7F}" destId="{24F58255-242A-43B5-A401-33C5FE9B0E8E}" srcOrd="0" destOrd="0" presId="urn:microsoft.com/office/officeart/2018/2/layout/IconVerticalSolidList"/>
    <dgm:cxn modelId="{ABD65DEA-65C8-4FAD-9A84-8F63A86C268E}" type="presParOf" srcId="{BE884770-5DA2-48A6-B6A8-220312CD9C7F}" destId="{450F4E16-D7F2-4E42-97EB-7278E6A49425}" srcOrd="1" destOrd="0" presId="urn:microsoft.com/office/officeart/2018/2/layout/IconVerticalSolidList"/>
    <dgm:cxn modelId="{DE1F4DD4-801A-45C6-ABC1-D3D25E4FD810}" type="presParOf" srcId="{BE884770-5DA2-48A6-B6A8-220312CD9C7F}" destId="{3E903C35-6F14-4CAA-9B76-B248A03ADAB6}" srcOrd="2" destOrd="0" presId="urn:microsoft.com/office/officeart/2018/2/layout/IconVerticalSolidList"/>
    <dgm:cxn modelId="{C0B8B896-9B93-4D9D-A9A9-B648F048FEE3}" type="presParOf" srcId="{BE884770-5DA2-48A6-B6A8-220312CD9C7F}" destId="{3C02E6FC-E89C-4D1D-B464-92B52D3EFA31}" srcOrd="3" destOrd="0" presId="urn:microsoft.com/office/officeart/2018/2/layout/IconVerticalSolidList"/>
    <dgm:cxn modelId="{9DB45691-73C4-446E-A05A-BB77AEE950E7}" type="presParOf" srcId="{A1D9E4A5-A20C-4ACD-B6D0-C255677D361F}" destId="{8C360F6A-5A02-416E-B83D-2754FE0A7308}" srcOrd="3" destOrd="0" presId="urn:microsoft.com/office/officeart/2018/2/layout/IconVerticalSolidList"/>
    <dgm:cxn modelId="{4F694DE0-1C21-488D-8979-9B93F981A957}" type="presParOf" srcId="{A1D9E4A5-A20C-4ACD-B6D0-C255677D361F}" destId="{C6CA5113-81D1-4945-B957-C583CBFFDD42}" srcOrd="4" destOrd="0" presId="urn:microsoft.com/office/officeart/2018/2/layout/IconVerticalSolidList"/>
    <dgm:cxn modelId="{AC525D70-48B2-4F06-9143-EC0B6CAE72AF}" type="presParOf" srcId="{C6CA5113-81D1-4945-B957-C583CBFFDD42}" destId="{8CA17B3B-4107-4E9A-B78D-C016B78765B6}" srcOrd="0" destOrd="0" presId="urn:microsoft.com/office/officeart/2018/2/layout/IconVerticalSolidList"/>
    <dgm:cxn modelId="{3358428E-3FB0-4A35-B308-1A9795A98406}" type="presParOf" srcId="{C6CA5113-81D1-4945-B957-C583CBFFDD42}" destId="{82D9E349-A0C1-4ECD-88A4-99117E0FA958}" srcOrd="1" destOrd="0" presId="urn:microsoft.com/office/officeart/2018/2/layout/IconVerticalSolidList"/>
    <dgm:cxn modelId="{B5C6FE56-2BFB-47F0-8814-566A7C312F5F}" type="presParOf" srcId="{C6CA5113-81D1-4945-B957-C583CBFFDD42}" destId="{873B713C-0F02-4F75-A580-5D1C4D392D9E}" srcOrd="2" destOrd="0" presId="urn:microsoft.com/office/officeart/2018/2/layout/IconVerticalSolidList"/>
    <dgm:cxn modelId="{031C892F-A610-4FF0-851B-D81731B7BF7F}" type="presParOf" srcId="{C6CA5113-81D1-4945-B957-C583CBFFDD42}" destId="{B0A168E4-CBDE-4142-8B4E-1568EF4B4D31}" srcOrd="3" destOrd="0" presId="urn:microsoft.com/office/officeart/2018/2/layout/IconVerticalSolidList"/>
    <dgm:cxn modelId="{7047B4DB-E1E0-48E2-8DB8-415B571BA787}" type="presParOf" srcId="{A1D9E4A5-A20C-4ACD-B6D0-C255677D361F}" destId="{D1446637-FCEA-4DEF-8174-BCB436E85672}" srcOrd="5" destOrd="0" presId="urn:microsoft.com/office/officeart/2018/2/layout/IconVerticalSolidList"/>
    <dgm:cxn modelId="{1A15BB69-EB6F-4887-98CE-C0371175D3C5}" type="presParOf" srcId="{A1D9E4A5-A20C-4ACD-B6D0-C255677D361F}" destId="{F024AA63-57F0-455B-94E9-21CE671C4888}" srcOrd="6" destOrd="0" presId="urn:microsoft.com/office/officeart/2018/2/layout/IconVerticalSolidList"/>
    <dgm:cxn modelId="{470F6CED-3047-40A3-95B2-B51442CE7DEA}" type="presParOf" srcId="{F024AA63-57F0-455B-94E9-21CE671C4888}" destId="{6FCDCBDD-89D1-4996-852F-AEA52B96D98B}" srcOrd="0" destOrd="0" presId="urn:microsoft.com/office/officeart/2018/2/layout/IconVerticalSolidList"/>
    <dgm:cxn modelId="{9E5A8A38-6A3C-4F03-BC8C-F317A0DFBC15}" type="presParOf" srcId="{F024AA63-57F0-455B-94E9-21CE671C4888}" destId="{1DDF2F4D-717E-42B1-BF04-2701DD6BA505}" srcOrd="1" destOrd="0" presId="urn:microsoft.com/office/officeart/2018/2/layout/IconVerticalSolidList"/>
    <dgm:cxn modelId="{80BF4B32-8DE8-44C6-9F1E-0E4CA83BCBC4}" type="presParOf" srcId="{F024AA63-57F0-455B-94E9-21CE671C4888}" destId="{A86D9287-88C6-4924-B54D-BA39DD06875D}" srcOrd="2" destOrd="0" presId="urn:microsoft.com/office/officeart/2018/2/layout/IconVerticalSolidList"/>
    <dgm:cxn modelId="{0FB1E255-BD53-46B4-8A82-FEA844DAD58D}" type="presParOf" srcId="{F024AA63-57F0-455B-94E9-21CE671C4888}" destId="{79C3B447-E355-4F0A-92F0-F27732108E61}" srcOrd="3" destOrd="0" presId="urn:microsoft.com/office/officeart/2018/2/layout/IconVerticalSolidList"/>
    <dgm:cxn modelId="{3583A172-6DCC-4CC5-92A2-7B1DA320186D}" type="presParOf" srcId="{A1D9E4A5-A20C-4ACD-B6D0-C255677D361F}" destId="{D5DC5B81-EEF1-4B2E-A28D-8D58DEA4E4ED}" srcOrd="7" destOrd="0" presId="urn:microsoft.com/office/officeart/2018/2/layout/IconVerticalSolidList"/>
    <dgm:cxn modelId="{89D20771-7636-42EA-8D8E-CBA99CEA75CA}" type="presParOf" srcId="{A1D9E4A5-A20C-4ACD-B6D0-C255677D361F}" destId="{100FB976-30BD-45C4-92B7-C5242C909869}" srcOrd="8" destOrd="0" presId="urn:microsoft.com/office/officeart/2018/2/layout/IconVerticalSolidList"/>
    <dgm:cxn modelId="{F97CF207-8F8B-425C-AC1C-E9BC4F8DB635}" type="presParOf" srcId="{100FB976-30BD-45C4-92B7-C5242C909869}" destId="{6F0EC85A-32C9-4B38-B6A7-5CF8A70D9284}" srcOrd="0" destOrd="0" presId="urn:microsoft.com/office/officeart/2018/2/layout/IconVerticalSolidList"/>
    <dgm:cxn modelId="{31F9CB25-DA80-4AD3-9211-6EF176263541}" type="presParOf" srcId="{100FB976-30BD-45C4-92B7-C5242C909869}" destId="{F48294EE-0B17-49D5-938F-5E8CABA388AE}" srcOrd="1" destOrd="0" presId="urn:microsoft.com/office/officeart/2018/2/layout/IconVerticalSolidList"/>
    <dgm:cxn modelId="{EF07939D-AA1B-40DF-B5A3-C043485030D4}" type="presParOf" srcId="{100FB976-30BD-45C4-92B7-C5242C909869}" destId="{A2F75EC2-3799-426A-ACFE-66A7FFAC8EF5}" srcOrd="2" destOrd="0" presId="urn:microsoft.com/office/officeart/2018/2/layout/IconVerticalSolidList"/>
    <dgm:cxn modelId="{A1B1F0CE-2242-4B86-9888-799C9535890F}" type="presParOf" srcId="{100FB976-30BD-45C4-92B7-C5242C909869}" destId="{F5B6DABA-BEF9-4921-8B0F-1C94B227E298}" srcOrd="3" destOrd="0" presId="urn:microsoft.com/office/officeart/2018/2/layout/IconVerticalSolidList"/>
    <dgm:cxn modelId="{08F90520-4B1F-40B1-AC80-3C4125E3F0DC}" type="presParOf" srcId="{A1D9E4A5-A20C-4ACD-B6D0-C255677D361F}" destId="{6AD0E283-B30E-43A7-9D5E-FA49224C54CA}" srcOrd="9" destOrd="0" presId="urn:microsoft.com/office/officeart/2018/2/layout/IconVerticalSolidList"/>
    <dgm:cxn modelId="{7634ABD8-6A30-4333-AA22-A8C530AE7ABC}" type="presParOf" srcId="{A1D9E4A5-A20C-4ACD-B6D0-C255677D361F}" destId="{41E1398B-96C1-4B48-ACBE-900B89B2C150}" srcOrd="10" destOrd="0" presId="urn:microsoft.com/office/officeart/2018/2/layout/IconVerticalSolidList"/>
    <dgm:cxn modelId="{C39EF0DC-BBCC-4965-91A2-FDF13C2C13FE}" type="presParOf" srcId="{41E1398B-96C1-4B48-ACBE-900B89B2C150}" destId="{595D4C1F-3C0D-40C2-9EE5-B084108D66FE}" srcOrd="0" destOrd="0" presId="urn:microsoft.com/office/officeart/2018/2/layout/IconVerticalSolidList"/>
    <dgm:cxn modelId="{5D799111-6FE9-4930-A8CE-AFD161F7441F}" type="presParOf" srcId="{41E1398B-96C1-4B48-ACBE-900B89B2C150}" destId="{912A84FB-C9E9-4659-A3CD-08573786D238}" srcOrd="1" destOrd="0" presId="urn:microsoft.com/office/officeart/2018/2/layout/IconVerticalSolidList"/>
    <dgm:cxn modelId="{5381ED68-8927-4487-8450-7276DD836BF9}" type="presParOf" srcId="{41E1398B-96C1-4B48-ACBE-900B89B2C150}" destId="{C54C612B-E407-402E-8165-F09D5BD9BFDD}" srcOrd="2" destOrd="0" presId="urn:microsoft.com/office/officeart/2018/2/layout/IconVerticalSolidList"/>
    <dgm:cxn modelId="{C26D0DCF-A9CA-4E04-96E1-C0B34D48CF5C}" type="presParOf" srcId="{41E1398B-96C1-4B48-ACBE-900B89B2C150}" destId="{90FAC07D-926D-4D46-82C0-AAB0589EB90F}" srcOrd="3" destOrd="0" presId="urn:microsoft.com/office/officeart/2018/2/layout/IconVerticalSolidList"/>
    <dgm:cxn modelId="{37F40BE3-CF13-452A-A019-1FA26532AB82}" type="presParOf" srcId="{A1D9E4A5-A20C-4ACD-B6D0-C255677D361F}" destId="{CB01358C-4288-46F5-BFFC-6A79DE1126A6}" srcOrd="11" destOrd="0" presId="urn:microsoft.com/office/officeart/2018/2/layout/IconVerticalSolidList"/>
    <dgm:cxn modelId="{45E272F8-5941-4509-868A-06BFFB355321}" type="presParOf" srcId="{A1D9E4A5-A20C-4ACD-B6D0-C255677D361F}" destId="{2BCDA1DC-FFD0-4B98-A9B5-D2908A2431E0}" srcOrd="12" destOrd="0" presId="urn:microsoft.com/office/officeart/2018/2/layout/IconVerticalSolidList"/>
    <dgm:cxn modelId="{8737E81E-BACB-4181-ACA0-976333637BEE}" type="presParOf" srcId="{2BCDA1DC-FFD0-4B98-A9B5-D2908A2431E0}" destId="{24676107-CD3C-4526-AA18-37831F453CD1}" srcOrd="0" destOrd="0" presId="urn:microsoft.com/office/officeart/2018/2/layout/IconVerticalSolidList"/>
    <dgm:cxn modelId="{D719A607-3E6A-438F-B099-71B4A33CEC7A}" type="presParOf" srcId="{2BCDA1DC-FFD0-4B98-A9B5-D2908A2431E0}" destId="{7510E08A-803D-4A00-A035-5EEBB9F44847}" srcOrd="1" destOrd="0" presId="urn:microsoft.com/office/officeart/2018/2/layout/IconVerticalSolidList"/>
    <dgm:cxn modelId="{5CA8EB03-DFD1-4C98-AE69-D936C37A3269}" type="presParOf" srcId="{2BCDA1DC-FFD0-4B98-A9B5-D2908A2431E0}" destId="{CDE6E435-313F-4939-8633-FA2C3E0DA01F}" srcOrd="2" destOrd="0" presId="urn:microsoft.com/office/officeart/2018/2/layout/IconVerticalSolidList"/>
    <dgm:cxn modelId="{04A9D8FE-DAED-4F9E-AE7F-47CED1890F34}" type="presParOf" srcId="{2BCDA1DC-FFD0-4B98-A9B5-D2908A2431E0}" destId="{150B85AA-1E88-4C23-86A8-CEF4C67CB065}" srcOrd="3" destOrd="0" presId="urn:microsoft.com/office/officeart/2018/2/layout/IconVerticalSolidList"/>
    <dgm:cxn modelId="{7B79211F-9C0B-4BC0-A1E9-59ECD805ED04}" type="presParOf" srcId="{A1D9E4A5-A20C-4ACD-B6D0-C255677D361F}" destId="{39B7B026-BC02-4447-9788-944601B33E94}" srcOrd="13" destOrd="0" presId="urn:microsoft.com/office/officeart/2018/2/layout/IconVerticalSolidList"/>
    <dgm:cxn modelId="{3189BC20-022A-48A2-96B4-D595C0BD9F72}" type="presParOf" srcId="{A1D9E4A5-A20C-4ACD-B6D0-C255677D361F}" destId="{619CB040-0C39-425A-972F-B46D6E6C1AB5}" srcOrd="14" destOrd="0" presId="urn:microsoft.com/office/officeart/2018/2/layout/IconVerticalSolidList"/>
    <dgm:cxn modelId="{17A4B008-905B-40CF-80CC-D4FB9C415046}" type="presParOf" srcId="{619CB040-0C39-425A-972F-B46D6E6C1AB5}" destId="{89282DFC-317B-46FE-A178-9A684528466C}" srcOrd="0" destOrd="0" presId="urn:microsoft.com/office/officeart/2018/2/layout/IconVerticalSolidList"/>
    <dgm:cxn modelId="{43C27EF6-BCA7-4857-9080-296D49B61F5C}" type="presParOf" srcId="{619CB040-0C39-425A-972F-B46D6E6C1AB5}" destId="{0FCF3F4A-E43E-4052-8E01-C8E3A6466912}" srcOrd="1" destOrd="0" presId="urn:microsoft.com/office/officeart/2018/2/layout/IconVerticalSolidList"/>
    <dgm:cxn modelId="{C368B0BE-E18C-4495-9AFE-E139DA6AD75E}" type="presParOf" srcId="{619CB040-0C39-425A-972F-B46D6E6C1AB5}" destId="{0E79E983-DE48-4969-A55E-0A2A1830EB3A}" srcOrd="2" destOrd="0" presId="urn:microsoft.com/office/officeart/2018/2/layout/IconVerticalSolidList"/>
    <dgm:cxn modelId="{DBECA3C9-065A-4177-81BB-BDBB7C647125}" type="presParOf" srcId="{619CB040-0C39-425A-972F-B46D6E6C1AB5}" destId="{B036C39F-D6DB-4B28-94EF-3F02250D45E2}" srcOrd="3" destOrd="0" presId="urn:microsoft.com/office/officeart/2018/2/layout/IconVerticalSoli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CC5651-8776-4968-9F3D-9746C1055744}">
      <dsp:nvSpPr>
        <dsp:cNvPr id="0" name=""/>
        <dsp:cNvSpPr/>
      </dsp:nvSpPr>
      <dsp:spPr>
        <a:xfrm>
          <a:off x="0" y="2433"/>
          <a:ext cx="5865080" cy="35003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C1B29D87-C4EF-4ECF-8F3C-C55210CD0C8F}">
      <dsp:nvSpPr>
        <dsp:cNvPr id="0" name=""/>
        <dsp:cNvSpPr/>
      </dsp:nvSpPr>
      <dsp:spPr>
        <a:xfrm>
          <a:off x="105884" y="81189"/>
          <a:ext cx="192516" cy="19251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AB4AEF83-B246-4437-8585-6EEEE2948C85}">
      <dsp:nvSpPr>
        <dsp:cNvPr id="0" name=""/>
        <dsp:cNvSpPr/>
      </dsp:nvSpPr>
      <dsp:spPr>
        <a:xfrm>
          <a:off x="404284" y="2433"/>
          <a:ext cx="5460795" cy="350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045" tIns="37045" rIns="37045" bIns="37045" numCol="1" spcCol="1270" anchor="ctr" anchorCtr="0">
          <a:noAutofit/>
        </a:bodyPr>
        <a:lstStyle/>
        <a:p>
          <a:pPr marL="0" lvl="0" indent="0" algn="l" defTabSz="622300">
            <a:lnSpc>
              <a:spcPct val="100000"/>
            </a:lnSpc>
            <a:spcBef>
              <a:spcPct val="0"/>
            </a:spcBef>
            <a:spcAft>
              <a:spcPct val="35000"/>
            </a:spcAft>
            <a:buNone/>
          </a:pPr>
          <a:r>
            <a:rPr kumimoji="1" lang="en-US" sz="1400" b="1" kern="1200" dirty="0">
              <a:latin typeface="Poppins" panose="00000500000000000000" pitchFamily="2" charset="0"/>
              <a:cs typeface="Poppins" panose="00000500000000000000" pitchFamily="2" charset="0"/>
            </a:rPr>
            <a:t>7 International Border Crossings</a:t>
          </a:r>
          <a:endParaRPr lang="en-US" sz="1400" kern="1200" dirty="0"/>
        </a:p>
      </dsp:txBody>
      <dsp:txXfrm>
        <a:off x="404284" y="2433"/>
        <a:ext cx="5460795" cy="350030"/>
      </dsp:txXfrm>
    </dsp:sp>
    <dsp:sp modelId="{24F58255-242A-43B5-A401-33C5FE9B0E8E}">
      <dsp:nvSpPr>
        <dsp:cNvPr id="0" name=""/>
        <dsp:cNvSpPr/>
      </dsp:nvSpPr>
      <dsp:spPr>
        <a:xfrm>
          <a:off x="0" y="439971"/>
          <a:ext cx="5865080" cy="51488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450F4E16-D7F2-4E42-97EB-7278E6A49425}">
      <dsp:nvSpPr>
        <dsp:cNvPr id="0" name=""/>
        <dsp:cNvSpPr/>
      </dsp:nvSpPr>
      <dsp:spPr>
        <a:xfrm>
          <a:off x="105884" y="601156"/>
          <a:ext cx="192516" cy="19251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3C02E6FC-E89C-4D1D-B464-92B52D3EFA31}">
      <dsp:nvSpPr>
        <dsp:cNvPr id="0" name=""/>
        <dsp:cNvSpPr/>
      </dsp:nvSpPr>
      <dsp:spPr>
        <a:xfrm>
          <a:off x="404284" y="522399"/>
          <a:ext cx="5460795" cy="350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045" tIns="37045" rIns="37045" bIns="37045" numCol="1" spcCol="1270" anchor="ctr" anchorCtr="0">
          <a:noAutofit/>
        </a:bodyPr>
        <a:lstStyle/>
        <a:p>
          <a:pPr marL="0" lvl="0" indent="0" algn="l" defTabSz="622300">
            <a:lnSpc>
              <a:spcPct val="100000"/>
            </a:lnSpc>
            <a:spcBef>
              <a:spcPct val="0"/>
            </a:spcBef>
            <a:spcAft>
              <a:spcPct val="35000"/>
            </a:spcAft>
            <a:buNone/>
          </a:pPr>
          <a:r>
            <a:rPr kumimoji="1" lang="en-US" sz="1400" b="1" kern="1200" dirty="0">
              <a:latin typeface="Poppins" panose="00000500000000000000" pitchFamily="2" charset="0"/>
              <a:cs typeface="Poppins" panose="00000500000000000000" pitchFamily="2" charset="0"/>
            </a:rPr>
            <a:t>Truck Routes </a:t>
          </a:r>
          <a:r>
            <a:rPr kumimoji="1" lang="en-US" sz="1400" kern="1200" dirty="0">
              <a:latin typeface="Poppins" panose="00000500000000000000" pitchFamily="2" charset="0"/>
              <a:cs typeface="Poppins" panose="00000500000000000000" pitchFamily="2" charset="0"/>
            </a:rPr>
            <a:t>(4,000 miles of all-season truck routes)</a:t>
          </a:r>
          <a:endParaRPr lang="en-US" sz="1400" kern="1200" dirty="0">
            <a:latin typeface="Poppins" panose="00000500000000000000" pitchFamily="2" charset="0"/>
            <a:cs typeface="Poppins" panose="00000500000000000000" pitchFamily="2" charset="0"/>
          </a:endParaRPr>
        </a:p>
      </dsp:txBody>
      <dsp:txXfrm>
        <a:off x="404284" y="522399"/>
        <a:ext cx="5460795" cy="350030"/>
      </dsp:txXfrm>
    </dsp:sp>
    <dsp:sp modelId="{8CA17B3B-4107-4E9A-B78D-C016B78765B6}">
      <dsp:nvSpPr>
        <dsp:cNvPr id="0" name=""/>
        <dsp:cNvSpPr/>
      </dsp:nvSpPr>
      <dsp:spPr>
        <a:xfrm>
          <a:off x="0" y="1042366"/>
          <a:ext cx="5865080" cy="35003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82D9E349-A0C1-4ECD-88A4-99117E0FA958}">
      <dsp:nvSpPr>
        <dsp:cNvPr id="0" name=""/>
        <dsp:cNvSpPr/>
      </dsp:nvSpPr>
      <dsp:spPr>
        <a:xfrm>
          <a:off x="105884" y="1121122"/>
          <a:ext cx="192516" cy="19251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B0A168E4-CBDE-4142-8B4E-1568EF4B4D31}">
      <dsp:nvSpPr>
        <dsp:cNvPr id="0" name=""/>
        <dsp:cNvSpPr/>
      </dsp:nvSpPr>
      <dsp:spPr>
        <a:xfrm>
          <a:off x="404284" y="1042366"/>
          <a:ext cx="5460795" cy="350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045" tIns="37045" rIns="37045" bIns="37045" numCol="1" spcCol="1270" anchor="ctr" anchorCtr="0">
          <a:noAutofit/>
        </a:bodyPr>
        <a:lstStyle/>
        <a:p>
          <a:pPr marL="0" lvl="0" indent="0" algn="l" defTabSz="622300">
            <a:lnSpc>
              <a:spcPct val="100000"/>
            </a:lnSpc>
            <a:spcBef>
              <a:spcPct val="0"/>
            </a:spcBef>
            <a:spcAft>
              <a:spcPct val="35000"/>
            </a:spcAft>
            <a:buNone/>
          </a:pPr>
          <a:r>
            <a:rPr kumimoji="1" lang="en-US" sz="1400" b="1" kern="1200" dirty="0">
              <a:latin typeface="Poppins" panose="00000500000000000000" pitchFamily="2" charset="0"/>
              <a:cs typeface="Poppins" panose="00000500000000000000" pitchFamily="2" charset="0"/>
            </a:rPr>
            <a:t>4 Class I Railroads </a:t>
          </a:r>
          <a:r>
            <a:rPr kumimoji="1" lang="en-US" sz="1400" kern="1200" dirty="0">
              <a:latin typeface="Poppins" panose="00000500000000000000" pitchFamily="2" charset="0"/>
              <a:cs typeface="Poppins" panose="00000500000000000000" pitchFamily="2" charset="0"/>
            </a:rPr>
            <a:t>(900 miles of rail lines) </a:t>
          </a:r>
          <a:endParaRPr lang="en-US" sz="1400" kern="1200" dirty="0">
            <a:latin typeface="Poppins" panose="00000500000000000000" pitchFamily="2" charset="0"/>
            <a:cs typeface="Poppins" panose="00000500000000000000" pitchFamily="2" charset="0"/>
          </a:endParaRPr>
        </a:p>
      </dsp:txBody>
      <dsp:txXfrm>
        <a:off x="404284" y="1042366"/>
        <a:ext cx="5460795" cy="350030"/>
      </dsp:txXfrm>
    </dsp:sp>
    <dsp:sp modelId="{6FCDCBDD-89D1-4996-852F-AEA52B96D98B}">
      <dsp:nvSpPr>
        <dsp:cNvPr id="0" name=""/>
        <dsp:cNvSpPr/>
      </dsp:nvSpPr>
      <dsp:spPr>
        <a:xfrm>
          <a:off x="0" y="1479904"/>
          <a:ext cx="5865080" cy="35003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1DDF2F4D-717E-42B1-BF04-2701DD6BA505}">
      <dsp:nvSpPr>
        <dsp:cNvPr id="0" name=""/>
        <dsp:cNvSpPr/>
      </dsp:nvSpPr>
      <dsp:spPr>
        <a:xfrm>
          <a:off x="105884" y="1558660"/>
          <a:ext cx="192516" cy="192516"/>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79C3B447-E355-4F0A-92F0-F27732108E61}">
      <dsp:nvSpPr>
        <dsp:cNvPr id="0" name=""/>
        <dsp:cNvSpPr/>
      </dsp:nvSpPr>
      <dsp:spPr>
        <a:xfrm>
          <a:off x="404284" y="1479904"/>
          <a:ext cx="5460795" cy="350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045" tIns="37045" rIns="37045" bIns="37045" numCol="1" spcCol="1270" anchor="ctr" anchorCtr="0">
          <a:noAutofit/>
        </a:bodyPr>
        <a:lstStyle/>
        <a:p>
          <a:pPr marL="0" lvl="0" indent="0" algn="l" defTabSz="622300">
            <a:lnSpc>
              <a:spcPct val="100000"/>
            </a:lnSpc>
            <a:spcBef>
              <a:spcPct val="0"/>
            </a:spcBef>
            <a:spcAft>
              <a:spcPct val="35000"/>
            </a:spcAft>
            <a:buNone/>
          </a:pPr>
          <a:r>
            <a:rPr kumimoji="1" lang="en-US" sz="1400" b="1" kern="1200" dirty="0">
              <a:latin typeface="Poppins" panose="00000500000000000000" pitchFamily="2" charset="0"/>
              <a:cs typeface="Poppins" panose="00000500000000000000" pitchFamily="2" charset="0"/>
            </a:rPr>
            <a:t>Ports &amp; Commercial Marine Terminals  </a:t>
          </a:r>
          <a:r>
            <a:rPr kumimoji="1" lang="en-US" sz="1400" kern="1200" dirty="0">
              <a:latin typeface="Poppins" panose="00000500000000000000" pitchFamily="2" charset="0"/>
              <a:cs typeface="Poppins" panose="00000500000000000000" pitchFamily="2" charset="0"/>
            </a:rPr>
            <a:t> </a:t>
          </a:r>
          <a:endParaRPr lang="en-US" sz="1400" kern="1200" dirty="0">
            <a:latin typeface="Poppins" panose="00000500000000000000" pitchFamily="2" charset="0"/>
            <a:cs typeface="Poppins" panose="00000500000000000000" pitchFamily="2" charset="0"/>
          </a:endParaRPr>
        </a:p>
      </dsp:txBody>
      <dsp:txXfrm>
        <a:off x="404284" y="1479904"/>
        <a:ext cx="5460795" cy="350030"/>
      </dsp:txXfrm>
    </dsp:sp>
    <dsp:sp modelId="{6F0EC85A-32C9-4B38-B6A7-5CF8A70D9284}">
      <dsp:nvSpPr>
        <dsp:cNvPr id="0" name=""/>
        <dsp:cNvSpPr/>
      </dsp:nvSpPr>
      <dsp:spPr>
        <a:xfrm>
          <a:off x="0" y="1917441"/>
          <a:ext cx="5865080" cy="35003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F48294EE-0B17-49D5-938F-5E8CABA388AE}">
      <dsp:nvSpPr>
        <dsp:cNvPr id="0" name=""/>
        <dsp:cNvSpPr/>
      </dsp:nvSpPr>
      <dsp:spPr>
        <a:xfrm>
          <a:off x="105884" y="1996198"/>
          <a:ext cx="192516" cy="192516"/>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F5B6DABA-BEF9-4921-8B0F-1C94B227E298}">
      <dsp:nvSpPr>
        <dsp:cNvPr id="0" name=""/>
        <dsp:cNvSpPr/>
      </dsp:nvSpPr>
      <dsp:spPr>
        <a:xfrm>
          <a:off x="404284" y="1917441"/>
          <a:ext cx="5460795" cy="350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045" tIns="37045" rIns="37045" bIns="37045" numCol="1" spcCol="1270" anchor="ctr" anchorCtr="0">
          <a:noAutofit/>
        </a:bodyPr>
        <a:lstStyle/>
        <a:p>
          <a:pPr marL="0" lvl="0" indent="0" algn="l" defTabSz="622300">
            <a:lnSpc>
              <a:spcPct val="100000"/>
            </a:lnSpc>
            <a:spcBef>
              <a:spcPct val="0"/>
            </a:spcBef>
            <a:spcAft>
              <a:spcPct val="35000"/>
            </a:spcAft>
            <a:buNone/>
          </a:pPr>
          <a:r>
            <a:rPr kumimoji="1" lang="en-US" sz="1400" b="1" kern="1200" dirty="0">
              <a:latin typeface="Poppins" panose="00000500000000000000" pitchFamily="2" charset="0"/>
              <a:cs typeface="Poppins" panose="00000500000000000000" pitchFamily="2" charset="0"/>
            </a:rPr>
            <a:t>6 Intermodal Terminals</a:t>
          </a:r>
          <a:endParaRPr lang="en-US" sz="1400" kern="1200" dirty="0">
            <a:latin typeface="Poppins" panose="00000500000000000000" pitchFamily="2" charset="0"/>
            <a:cs typeface="Poppins" panose="00000500000000000000" pitchFamily="2" charset="0"/>
          </a:endParaRPr>
        </a:p>
      </dsp:txBody>
      <dsp:txXfrm>
        <a:off x="404284" y="1917441"/>
        <a:ext cx="5460795" cy="350030"/>
      </dsp:txXfrm>
    </dsp:sp>
    <dsp:sp modelId="{595D4C1F-3C0D-40C2-9EE5-B084108D66FE}">
      <dsp:nvSpPr>
        <dsp:cNvPr id="0" name=""/>
        <dsp:cNvSpPr/>
      </dsp:nvSpPr>
      <dsp:spPr>
        <a:xfrm>
          <a:off x="0" y="2354979"/>
          <a:ext cx="5865080" cy="35003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912A84FB-C9E9-4659-A3CD-08573786D238}">
      <dsp:nvSpPr>
        <dsp:cNvPr id="0" name=""/>
        <dsp:cNvSpPr/>
      </dsp:nvSpPr>
      <dsp:spPr>
        <a:xfrm>
          <a:off x="105884" y="2433736"/>
          <a:ext cx="192516" cy="192516"/>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90FAC07D-926D-4D46-82C0-AAB0589EB90F}">
      <dsp:nvSpPr>
        <dsp:cNvPr id="0" name=""/>
        <dsp:cNvSpPr/>
      </dsp:nvSpPr>
      <dsp:spPr>
        <a:xfrm>
          <a:off x="404284" y="2354979"/>
          <a:ext cx="5460795" cy="350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045" tIns="37045" rIns="37045" bIns="37045" numCol="1" spcCol="1270" anchor="ctr" anchorCtr="0">
          <a:noAutofit/>
        </a:bodyPr>
        <a:lstStyle/>
        <a:p>
          <a:pPr marL="0" lvl="0" indent="0" algn="l" defTabSz="622300">
            <a:lnSpc>
              <a:spcPct val="100000"/>
            </a:lnSpc>
            <a:spcBef>
              <a:spcPct val="0"/>
            </a:spcBef>
            <a:spcAft>
              <a:spcPct val="35000"/>
            </a:spcAft>
            <a:buNone/>
          </a:pPr>
          <a:r>
            <a:rPr kumimoji="1" lang="en-US" sz="1400" b="1" kern="1200">
              <a:latin typeface="Poppins" panose="00000500000000000000" pitchFamily="2" charset="0"/>
              <a:cs typeface="Poppins" panose="00000500000000000000" pitchFamily="2" charset="0"/>
            </a:rPr>
            <a:t>23 System Airports </a:t>
          </a:r>
          <a:r>
            <a:rPr kumimoji="1" lang="en-US" sz="1400" b="0" i="1" kern="1200">
              <a:latin typeface="Poppins" panose="00000500000000000000" pitchFamily="2" charset="0"/>
              <a:cs typeface="Poppins" panose="00000500000000000000" pitchFamily="2" charset="0"/>
            </a:rPr>
            <a:t>(4 Cargo Airports</a:t>
          </a:r>
          <a:r>
            <a:rPr kumimoji="1" lang="en-US" sz="1400" kern="1200">
              <a:latin typeface="Poppins" panose="00000500000000000000" pitchFamily="2" charset="0"/>
              <a:cs typeface="Poppins" panose="00000500000000000000" pitchFamily="2" charset="0"/>
            </a:rPr>
            <a:t>)</a:t>
          </a:r>
          <a:endParaRPr lang="en-US" sz="1400" kern="1200">
            <a:latin typeface="Poppins" panose="00000500000000000000" pitchFamily="2" charset="0"/>
            <a:cs typeface="Poppins" panose="00000500000000000000" pitchFamily="2" charset="0"/>
          </a:endParaRPr>
        </a:p>
      </dsp:txBody>
      <dsp:txXfrm>
        <a:off x="404284" y="2354979"/>
        <a:ext cx="5460795" cy="350030"/>
      </dsp:txXfrm>
    </dsp:sp>
    <dsp:sp modelId="{24676107-CD3C-4526-AA18-37831F453CD1}">
      <dsp:nvSpPr>
        <dsp:cNvPr id="0" name=""/>
        <dsp:cNvSpPr/>
      </dsp:nvSpPr>
      <dsp:spPr>
        <a:xfrm>
          <a:off x="0" y="2792517"/>
          <a:ext cx="5865080" cy="35003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7510E08A-803D-4A00-A035-5EEBB9F44847}">
      <dsp:nvSpPr>
        <dsp:cNvPr id="0" name=""/>
        <dsp:cNvSpPr/>
      </dsp:nvSpPr>
      <dsp:spPr>
        <a:xfrm>
          <a:off x="105884" y="2871274"/>
          <a:ext cx="192516" cy="192516"/>
        </a:xfrm>
        <a:prstGeom prst="rect">
          <a:avLst/>
        </a:prstGeom>
        <a:blipFill>
          <a:blip xmlns:r="http://schemas.openxmlformats.org/officeDocument/2006/relationships"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150B85AA-1E88-4C23-86A8-CEF4C67CB065}">
      <dsp:nvSpPr>
        <dsp:cNvPr id="0" name=""/>
        <dsp:cNvSpPr/>
      </dsp:nvSpPr>
      <dsp:spPr>
        <a:xfrm>
          <a:off x="404284" y="2792517"/>
          <a:ext cx="5460795" cy="350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045" tIns="37045" rIns="37045" bIns="37045" numCol="1" spcCol="1270" anchor="ctr" anchorCtr="0">
          <a:noAutofit/>
        </a:bodyPr>
        <a:lstStyle/>
        <a:p>
          <a:pPr marL="0" lvl="0" indent="0" algn="l" defTabSz="622300">
            <a:lnSpc>
              <a:spcPct val="100000"/>
            </a:lnSpc>
            <a:spcBef>
              <a:spcPct val="0"/>
            </a:spcBef>
            <a:spcAft>
              <a:spcPct val="35000"/>
            </a:spcAft>
            <a:buNone/>
          </a:pPr>
          <a:r>
            <a:rPr kumimoji="1" lang="en-US" sz="1400" b="1" kern="1200">
              <a:latin typeface="Poppins" panose="00000500000000000000" pitchFamily="2" charset="0"/>
              <a:cs typeface="Poppins" panose="00000500000000000000" pitchFamily="2" charset="0"/>
            </a:rPr>
            <a:t>Over 750 Warehousing Facilities</a:t>
          </a:r>
          <a:endParaRPr lang="en-US" sz="1400" kern="1200">
            <a:latin typeface="Poppins" panose="00000500000000000000" pitchFamily="2" charset="0"/>
            <a:cs typeface="Poppins" panose="00000500000000000000" pitchFamily="2" charset="0"/>
          </a:endParaRPr>
        </a:p>
      </dsp:txBody>
      <dsp:txXfrm>
        <a:off x="404284" y="2792517"/>
        <a:ext cx="5460795" cy="350030"/>
      </dsp:txXfrm>
    </dsp:sp>
    <dsp:sp modelId="{89282DFC-317B-46FE-A178-9A684528466C}">
      <dsp:nvSpPr>
        <dsp:cNvPr id="0" name=""/>
        <dsp:cNvSpPr/>
      </dsp:nvSpPr>
      <dsp:spPr>
        <a:xfrm>
          <a:off x="0" y="3230055"/>
          <a:ext cx="5865080" cy="35003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2">
          <a:scrgbClr r="0" g="0" b="0"/>
        </a:effectRef>
        <a:fontRef idx="minor"/>
      </dsp:style>
    </dsp:sp>
    <dsp:sp modelId="{0FCF3F4A-E43E-4052-8E01-C8E3A6466912}">
      <dsp:nvSpPr>
        <dsp:cNvPr id="0" name=""/>
        <dsp:cNvSpPr/>
      </dsp:nvSpPr>
      <dsp:spPr>
        <a:xfrm>
          <a:off x="105884" y="3308812"/>
          <a:ext cx="192516" cy="192516"/>
        </a:xfrm>
        <a:prstGeom prst="rect">
          <a:avLst/>
        </a:prstGeom>
        <a:blipFill>
          <a:blip xmlns:r="http://schemas.openxmlformats.org/officeDocument/2006/relationships"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a:blipFill>
        <a:ln>
          <a:noFill/>
        </a:ln>
        <a:effectLst/>
      </dsp:spPr>
      <dsp:style>
        <a:lnRef idx="0">
          <a:scrgbClr r="0" g="0" b="0"/>
        </a:lnRef>
        <a:fillRef idx="3">
          <a:scrgbClr r="0" g="0" b="0"/>
        </a:fillRef>
        <a:effectRef idx="2">
          <a:scrgbClr r="0" g="0" b="0"/>
        </a:effectRef>
        <a:fontRef idx="minor">
          <a:schemeClr val="lt1"/>
        </a:fontRef>
      </dsp:style>
    </dsp:sp>
    <dsp:sp modelId="{B036C39F-D6DB-4B28-94EF-3F02250D45E2}">
      <dsp:nvSpPr>
        <dsp:cNvPr id="0" name=""/>
        <dsp:cNvSpPr/>
      </dsp:nvSpPr>
      <dsp:spPr>
        <a:xfrm>
          <a:off x="404284" y="3230055"/>
          <a:ext cx="5460795" cy="350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7045" tIns="37045" rIns="37045" bIns="37045" numCol="1" spcCol="1270" anchor="ctr" anchorCtr="0">
          <a:noAutofit/>
        </a:bodyPr>
        <a:lstStyle/>
        <a:p>
          <a:pPr marL="0" lvl="0" indent="0" algn="l" defTabSz="622300">
            <a:lnSpc>
              <a:spcPct val="100000"/>
            </a:lnSpc>
            <a:spcBef>
              <a:spcPct val="0"/>
            </a:spcBef>
            <a:spcAft>
              <a:spcPct val="35000"/>
            </a:spcAft>
            <a:buNone/>
          </a:pPr>
          <a:r>
            <a:rPr kumimoji="1" lang="en-US" sz="1400" b="1" kern="1200">
              <a:latin typeface="Poppins" panose="00000500000000000000" pitchFamily="2" charset="0"/>
              <a:cs typeface="Poppins" panose="00000500000000000000" pitchFamily="2" charset="0"/>
            </a:rPr>
            <a:t>Pipelines</a:t>
          </a:r>
          <a:endParaRPr lang="en-US" sz="1400" kern="1200">
            <a:latin typeface="Poppins" panose="00000500000000000000" pitchFamily="2" charset="0"/>
            <a:cs typeface="Poppins" panose="00000500000000000000" pitchFamily="2" charset="0"/>
          </a:endParaRPr>
        </a:p>
      </dsp:txBody>
      <dsp:txXfrm>
        <a:off x="404284" y="3230055"/>
        <a:ext cx="5460795" cy="35003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0.01346</cdr:x>
      <cdr:y>0.70431</cdr:y>
    </cdr:from>
    <cdr:to>
      <cdr:x>0.93015</cdr:x>
      <cdr:y>0.75263</cdr:y>
    </cdr:to>
    <cdr:sp macro="" textlink="">
      <cdr:nvSpPr>
        <cdr:cNvPr id="2" name="Rectangle 1">
          <a:extLst xmlns:a="http://schemas.openxmlformats.org/drawingml/2006/main">
            <a:ext uri="{FF2B5EF4-FFF2-40B4-BE49-F238E27FC236}">
              <a16:creationId xmlns:a16="http://schemas.microsoft.com/office/drawing/2014/main" id="{F6688516-C88F-8B32-2CB7-3710E2E296D0}"/>
            </a:ext>
          </a:extLst>
        </cdr:cNvPr>
        <cdr:cNvSpPr/>
      </cdr:nvSpPr>
      <cdr:spPr>
        <a:xfrm xmlns:a="http://schemas.openxmlformats.org/drawingml/2006/main">
          <a:off x="150669" y="3220643"/>
          <a:ext cx="10262937" cy="220980"/>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kern="1200"/>
        </a:p>
      </cdr:txBody>
    </cdr:sp>
  </cdr:relSizeAnchor>
  <cdr:relSizeAnchor xmlns:cdr="http://schemas.openxmlformats.org/drawingml/2006/chartDrawing">
    <cdr:from>
      <cdr:x>0.01489</cdr:x>
      <cdr:y>0.75596</cdr:y>
    </cdr:from>
    <cdr:to>
      <cdr:x>0.13854</cdr:x>
      <cdr:y>0.78263</cdr:y>
    </cdr:to>
    <cdr:sp macro="" textlink="">
      <cdr:nvSpPr>
        <cdr:cNvPr id="3" name="Rectangle 2">
          <a:extLst xmlns:a="http://schemas.openxmlformats.org/drawingml/2006/main">
            <a:ext uri="{FF2B5EF4-FFF2-40B4-BE49-F238E27FC236}">
              <a16:creationId xmlns:a16="http://schemas.microsoft.com/office/drawing/2014/main" id="{AAE62B6A-CABD-43BB-466C-3CCF71EE2899}"/>
            </a:ext>
          </a:extLst>
        </cdr:cNvPr>
        <cdr:cNvSpPr/>
      </cdr:nvSpPr>
      <cdr:spPr>
        <a:xfrm xmlns:a="http://schemas.openxmlformats.org/drawingml/2006/main">
          <a:off x="166712" y="3456863"/>
          <a:ext cx="1384299" cy="121920"/>
        </a:xfrm>
        <a:prstGeom xmlns:a="http://schemas.openxmlformats.org/drawingml/2006/main" prst="rect">
          <a:avLst/>
        </a:prstGeom>
        <a:solidFill xmlns:a="http://schemas.openxmlformats.org/drawingml/2006/main">
          <a:schemeClr val="bg1"/>
        </a:solidFill>
        <a:ln xmlns:a="http://schemas.openxmlformats.org/drawingml/2006/main">
          <a:solidFill>
            <a:schemeClr val="bg1"/>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kern="1200"/>
        </a:p>
      </cdr:txBody>
    </cdr:sp>
  </cdr:relSizeAnchor>
</c:userShape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10-11T20:44:38.963"/>
    </inkml:context>
    <inkml:brush xml:id="br0">
      <inkml:brushProperty name="width" value="0.3" units="cm"/>
      <inkml:brushProperty name="height" value="0.6" units="cm"/>
      <inkml:brushProperty name="color" value="#C0E2CC"/>
      <inkml:brushProperty name="tip" value="rectangle"/>
      <inkml:brushProperty name="rasterOp" value="maskPen"/>
      <inkml:brushProperty name="ignorePressure" value="1"/>
    </inkml:brush>
  </inkml:definitions>
  <inkml:trace contextRef="#ctx0" brushRef="#br0">150 300,'11015'0,"-10989"0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72EDCA-FCBB-5E46-953F-E71F20E88CC4}" type="datetimeFigureOut">
              <a:rPr lang="en-US" smtClean="0"/>
              <a:t>5/5/2025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2B47F5-DF9F-7D40-BDD7-3D57D83E2631}" type="slidenum">
              <a:rPr lang="en-US" smtClean="0"/>
              <a:t>‹#›</a:t>
            </a:fld>
            <a:endParaRPr lang="en-US"/>
          </a:p>
        </p:txBody>
      </p:sp>
    </p:spTree>
    <p:extLst>
      <p:ext uri="{BB962C8B-B14F-4D97-AF65-F5344CB8AC3E}">
        <p14:creationId xmlns:p14="http://schemas.microsoft.com/office/powerpoint/2010/main" val="9526676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2B47F5-DF9F-7D40-BDD7-3D57D83E2631}" type="slidenum">
              <a:rPr lang="en-US" smtClean="0"/>
              <a:t>1</a:t>
            </a:fld>
            <a:endParaRPr lang="en-US"/>
          </a:p>
        </p:txBody>
      </p:sp>
    </p:spTree>
    <p:extLst>
      <p:ext uri="{BB962C8B-B14F-4D97-AF65-F5344CB8AC3E}">
        <p14:creationId xmlns:p14="http://schemas.microsoft.com/office/powerpoint/2010/main" val="4091636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EBD0D-41F3-B324-9376-9B77791A08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CBF5A4-4065-5A88-2ABE-4843AE5D3F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370C67-C42E-D7ED-791E-AADB214564E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27" charset="0"/>
              </a:rPr>
              <a:t>This graph is showing commercial vehicle crossings since 2013 at AMB &amp; BWB, which are two of the highest passenger and commercial vehicle crossings between US and Canada.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27" charset="0"/>
              </a:rPr>
              <a:t>Historically, the AMB has been the busiest international crossing between US &amp; CA followed by the BWB.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imes New Roman" pitchFamily="27"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27" charset="0"/>
              </a:rPr>
              <a:t>Like most international crossings there was a decline in truck crossings in 2020 but remained relatively stable compared to the drastic decline in passenger traffic across our borders in 2020.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Times New Roman" pitchFamily="27"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27" charset="0"/>
              </a:rPr>
              <a:t>In 2024, we’ve started to see a shift in truck traffic between the AMB &amp; BWB.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27" charset="0"/>
              </a:rPr>
              <a:t>Observing a decline in AMB crossings and in increase in BWB crossings.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27" charset="0"/>
              </a:rPr>
              <a:t>As of March, of this year, the BWB has around 30,000 more truck crossings than the AMP</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br>
            <a:endParaRPr lang="en-US" dirty="0"/>
          </a:p>
        </p:txBody>
      </p:sp>
      <p:sp>
        <p:nvSpPr>
          <p:cNvPr id="4" name="Slide Number Placeholder 3">
            <a:extLst>
              <a:ext uri="{FF2B5EF4-FFF2-40B4-BE49-F238E27FC236}">
                <a16:creationId xmlns:a16="http://schemas.microsoft.com/office/drawing/2014/main" id="{1C6AD6FD-F3F1-26DC-535B-430EBB7820A7}"/>
              </a:ext>
            </a:extLst>
          </p:cNvPr>
          <p:cNvSpPr>
            <a:spLocks noGrp="1"/>
          </p:cNvSpPr>
          <p:nvPr>
            <p:ph type="sldNum" sz="quarter" idx="5"/>
          </p:nvPr>
        </p:nvSpPr>
        <p:spPr/>
        <p:txBody>
          <a:bodyPr/>
          <a:lstStyle/>
          <a:p>
            <a:fld id="{BDA29920-CEB0-8744-BF85-AF2C58A43C5D}" type="slidenum">
              <a:rPr lang="en-US" smtClean="0"/>
              <a:t>10</a:t>
            </a:fld>
            <a:endParaRPr lang="en-US"/>
          </a:p>
        </p:txBody>
      </p:sp>
    </p:spTree>
    <p:extLst>
      <p:ext uri="{BB962C8B-B14F-4D97-AF65-F5344CB8AC3E}">
        <p14:creationId xmlns:p14="http://schemas.microsoft.com/office/powerpoint/2010/main" val="4098692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5D4782-0101-608F-54F0-FEE5B33E85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C9C834-A439-A7A5-3D51-1FE3A0EE7C0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72C840-4B86-91B4-38D6-FC780E4CFD9A}"/>
              </a:ext>
            </a:extLst>
          </p:cNvPr>
          <p:cNvSpPr>
            <a:spLocks noGrp="1"/>
          </p:cNvSpPr>
          <p:nvPr>
            <p:ph type="body" idx="1"/>
          </p:nvPr>
        </p:nvSpPr>
        <p:spPr/>
        <p:txBody>
          <a:bodyPr/>
          <a:lstStyle/>
          <a:p>
            <a:pPr algn="l"/>
            <a:r>
              <a:rPr lang="en-US" dirty="0"/>
              <a:t>There are two international rail crossings in our region. Paul M. Tellier Tunnel – which connects Sarnia, Ontario &amp; Port Huron, MI. Double-stacked clearance moving freight traffic. Detroit River Rail Tunnel – which connects Windsor, Ontario and Detroit, MI moving single-stacked clearance moving freight. Both tunnels carry finished automobiles and mixed freight, but not passenger traffic. {Fill in wording about Via rail, Amtrak Connections}</a:t>
            </a:r>
          </a:p>
          <a:p>
            <a:pPr algn="l"/>
            <a:endParaRPr lang="en-US" dirty="0"/>
          </a:p>
          <a:p>
            <a:pPr algn="l"/>
            <a:r>
              <a:rPr lang="en-US" dirty="0"/>
              <a:t>SEMCOG has been working with federal &amp; provincial governments along with Amtrak &amp; Via rail and there is a lot of positive momentum to re-establish passenger rail service along Detroit River Rail Tunnel. Ford has also been a partner in that - renovated Michigan Central Station and it officially opened last summer. </a:t>
            </a:r>
          </a:p>
        </p:txBody>
      </p:sp>
      <p:sp>
        <p:nvSpPr>
          <p:cNvPr id="4" name="Slide Number Placeholder 3">
            <a:extLst>
              <a:ext uri="{FF2B5EF4-FFF2-40B4-BE49-F238E27FC236}">
                <a16:creationId xmlns:a16="http://schemas.microsoft.com/office/drawing/2014/main" id="{CFA8EC59-EFC8-5C9A-B9DF-12D896F4DCF5}"/>
              </a:ext>
            </a:extLst>
          </p:cNvPr>
          <p:cNvSpPr>
            <a:spLocks noGrp="1"/>
          </p:cNvSpPr>
          <p:nvPr>
            <p:ph type="sldNum" sz="quarter" idx="5"/>
          </p:nvPr>
        </p:nvSpPr>
        <p:spPr/>
        <p:txBody>
          <a:bodyPr/>
          <a:lstStyle/>
          <a:p>
            <a:fld id="{BDA29920-CEB0-8744-BF85-AF2C58A43C5D}" type="slidenum">
              <a:rPr lang="en-US" smtClean="0"/>
              <a:t>11</a:t>
            </a:fld>
            <a:endParaRPr lang="en-US"/>
          </a:p>
        </p:txBody>
      </p:sp>
    </p:spTree>
    <p:extLst>
      <p:ext uri="{BB962C8B-B14F-4D97-AF65-F5344CB8AC3E}">
        <p14:creationId xmlns:p14="http://schemas.microsoft.com/office/powerpoint/2010/main" val="16375091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7CC8E-BC59-498E-E3C2-5678C142B6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461718-7FCC-7377-4042-1416FAC088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F96B96-6BB0-C941-5924-B658E21ADB11}"/>
              </a:ext>
            </a:extLst>
          </p:cNvPr>
          <p:cNvSpPr>
            <a:spLocks noGrp="1"/>
          </p:cNvSpPr>
          <p:nvPr>
            <p:ph type="body" idx="1"/>
          </p:nvPr>
        </p:nvSpPr>
        <p:spPr/>
        <p:txBody>
          <a:bodyPr/>
          <a:lstStyle/>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Importance of Southwest Detroit - Freight and Border Movement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Historically SW Detroit has long been a hub for trade, and industry—because of its location to the border, the St. Laurence River – currently you have the convergence of highways and rail tunnel that link the Midwest and Canada with dense &amp; heavy industry</a:t>
            </a:r>
          </a:p>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Crossings: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Ambassador Bridge, Gordie Howe International Bridge (under construction), and the Detroit-Windsor Rail Tunnel</a:t>
            </a:r>
          </a:p>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Industry:</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Marathon Petroleum, Detroit’s auto manufacturing footprint, the DIFT/Livernois Junction rail terminal, and Industries supporting drayage system</a:t>
            </a:r>
          </a:p>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Community impacts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long-standing: Heavy truck traffic, road and pedestrian safety concerns, Air quality and noise issues, fugitive dust, and stormwater runoff, Structural damage to homes from vibration and traffic.</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SW Detroit </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Vibrant, stable, and dense communities in Detroit </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strong social networks</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strong cultural traditions</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strong community-building organizations</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thriving local retail and business community</a:t>
            </a:r>
          </a:p>
          <a:p>
            <a:pPr marL="342900" marR="0" lvl="0" indent="-342900">
              <a:lnSpc>
                <a:spcPct val="115000"/>
              </a:lnSpc>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relatively dense population of children</a:t>
            </a:r>
          </a:p>
          <a:p>
            <a:pPr algn="l"/>
            <a:endParaRPr lang="en-US" dirty="0"/>
          </a:p>
        </p:txBody>
      </p:sp>
      <p:sp>
        <p:nvSpPr>
          <p:cNvPr id="4" name="Slide Number Placeholder 3">
            <a:extLst>
              <a:ext uri="{FF2B5EF4-FFF2-40B4-BE49-F238E27FC236}">
                <a16:creationId xmlns:a16="http://schemas.microsoft.com/office/drawing/2014/main" id="{7E7085E8-00D5-C599-0C47-1CA02BCF9A2B}"/>
              </a:ext>
            </a:extLst>
          </p:cNvPr>
          <p:cNvSpPr>
            <a:spLocks noGrp="1"/>
          </p:cNvSpPr>
          <p:nvPr>
            <p:ph type="sldNum" sz="quarter" idx="5"/>
          </p:nvPr>
        </p:nvSpPr>
        <p:spPr/>
        <p:txBody>
          <a:bodyPr/>
          <a:lstStyle/>
          <a:p>
            <a:fld id="{BDA29920-CEB0-8744-BF85-AF2C58A43C5D}" type="slidenum">
              <a:rPr lang="en-US" smtClean="0"/>
              <a:t>12</a:t>
            </a:fld>
            <a:endParaRPr lang="en-US"/>
          </a:p>
        </p:txBody>
      </p:sp>
    </p:spTree>
    <p:extLst>
      <p:ext uri="{BB962C8B-B14F-4D97-AF65-F5344CB8AC3E}">
        <p14:creationId xmlns:p14="http://schemas.microsoft.com/office/powerpoint/2010/main" val="29622888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191705-AC54-1BF9-CBCF-0C86EF8484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B849F7-1D92-602C-DF9E-13A2896290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4C18CB-A46F-03F1-A23B-D953B8AD5098}"/>
              </a:ext>
            </a:extLst>
          </p:cNvPr>
          <p:cNvSpPr>
            <a:spLocks noGrp="1"/>
          </p:cNvSpPr>
          <p:nvPr>
            <p:ph type="body" idx="1"/>
          </p:nvPr>
        </p:nvSpPr>
        <p:spPr/>
        <p:txBody>
          <a:bodyPr/>
          <a:lstStyle/>
          <a:p>
            <a:pPr algn="l"/>
            <a:r>
              <a:rPr lang="en-US" dirty="0"/>
              <a:t>The City of Detroit, often with strong community advocacy, has taken steps to address these challenges.</a:t>
            </a:r>
          </a:p>
          <a:p>
            <a:pPr algn="l"/>
            <a:r>
              <a:rPr lang="en-US" dirty="0"/>
              <a:t>• Southwest Trucks Study – mitigate truck traffic around residential streets. </a:t>
            </a:r>
          </a:p>
          <a:p>
            <a:pPr algn="l"/>
            <a:r>
              <a:rPr lang="en-US" dirty="0"/>
              <a:t>Pave their section of Livernois/Junction Terminal </a:t>
            </a:r>
          </a:p>
          <a:p>
            <a:pPr algn="l"/>
            <a:r>
              <a:rPr lang="en-US" dirty="0"/>
              <a:t>• EPA - Clean Ports for Electric Drayage Trucks ($75M)</a:t>
            </a:r>
          </a:p>
          <a:p>
            <a:pPr algn="l"/>
            <a:r>
              <a:rPr lang="en-US" dirty="0"/>
              <a:t>• FRA Rail Funding for Norfolk Southern Entrance reconfiguration, screening, paving, and modernization ($60M)</a:t>
            </a:r>
          </a:p>
          <a:p>
            <a:pPr algn="l"/>
            <a:r>
              <a:rPr lang="en-US" dirty="0"/>
              <a:t>• Applying for design Rail crossing elimination and viaduct reconstruction at Lonyo (Joe Louis Greenway) &amp; Central ($6M)</a:t>
            </a:r>
          </a:p>
          <a:p>
            <a:pPr algn="l"/>
            <a:r>
              <a:rPr lang="en-US" dirty="0"/>
              <a:t>SEMCOG has been a partner with City of Detroit in supporting their efforts.</a:t>
            </a:r>
          </a:p>
        </p:txBody>
      </p:sp>
      <p:sp>
        <p:nvSpPr>
          <p:cNvPr id="4" name="Slide Number Placeholder 3">
            <a:extLst>
              <a:ext uri="{FF2B5EF4-FFF2-40B4-BE49-F238E27FC236}">
                <a16:creationId xmlns:a16="http://schemas.microsoft.com/office/drawing/2014/main" id="{8A48B94B-F148-6405-E71D-CB02DA812517}"/>
              </a:ext>
            </a:extLst>
          </p:cNvPr>
          <p:cNvSpPr>
            <a:spLocks noGrp="1"/>
          </p:cNvSpPr>
          <p:nvPr>
            <p:ph type="sldNum" sz="quarter" idx="5"/>
          </p:nvPr>
        </p:nvSpPr>
        <p:spPr/>
        <p:txBody>
          <a:bodyPr/>
          <a:lstStyle/>
          <a:p>
            <a:fld id="{BDA29920-CEB0-8744-BF85-AF2C58A43C5D}" type="slidenum">
              <a:rPr lang="en-US" smtClean="0"/>
              <a:t>13</a:t>
            </a:fld>
            <a:endParaRPr lang="en-US"/>
          </a:p>
        </p:txBody>
      </p:sp>
    </p:spTree>
    <p:extLst>
      <p:ext uri="{BB962C8B-B14F-4D97-AF65-F5344CB8AC3E}">
        <p14:creationId xmlns:p14="http://schemas.microsoft.com/office/powerpoint/2010/main" val="3923505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D1AF4F-1813-5721-EA5B-8F41304E5A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F15B66-4B40-8CEB-EBC3-76A8F676E4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A446B8-8528-F8E6-3B68-98DAE81568EB}"/>
              </a:ext>
            </a:extLst>
          </p:cNvPr>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Wrap up with – we are in the beginning states of developing a fright plan.</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We’ve heard from stakeholders in our region about freight-related challenges. The importance of trade, reliable goods movement, resiliency of the freight system, emerging trends that we see - plan for these challenges and guide investment decisions to ensure safe and efficient movement of goods while maintaining a careful balance between community and freight needs. </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Disruptions to the movement of goods from natural disasters, flooding, supply chain issues. Impacts on communities are disproportionately affected by freight activity.  </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Emerging trends like the rise in e-commerce, drone usage, CAVs, and the growing need for truck parking.</a:t>
            </a:r>
          </a:p>
          <a:p>
            <a:pPr marL="342900" marR="0" lvl="0" indent="-342900">
              <a:lnSpc>
                <a:spcPct val="115000"/>
              </a:lnSpc>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Truck Parking – lack of available truck parking has been a regional and national issue</a:t>
            </a:r>
          </a:p>
          <a:p>
            <a:pPr algn="l"/>
            <a:endParaRPr lang="en-US" dirty="0"/>
          </a:p>
        </p:txBody>
      </p:sp>
      <p:sp>
        <p:nvSpPr>
          <p:cNvPr id="4" name="Slide Number Placeholder 3">
            <a:extLst>
              <a:ext uri="{FF2B5EF4-FFF2-40B4-BE49-F238E27FC236}">
                <a16:creationId xmlns:a16="http://schemas.microsoft.com/office/drawing/2014/main" id="{470DF1C5-B187-B10A-894F-8FE1775A5631}"/>
              </a:ext>
            </a:extLst>
          </p:cNvPr>
          <p:cNvSpPr>
            <a:spLocks noGrp="1"/>
          </p:cNvSpPr>
          <p:nvPr>
            <p:ph type="sldNum" sz="quarter" idx="5"/>
          </p:nvPr>
        </p:nvSpPr>
        <p:spPr/>
        <p:txBody>
          <a:bodyPr/>
          <a:lstStyle/>
          <a:p>
            <a:fld id="{BDA29920-CEB0-8744-BF85-AF2C58A43C5D}" type="slidenum">
              <a:rPr lang="en-US" smtClean="0"/>
              <a:t>14</a:t>
            </a:fld>
            <a:endParaRPr lang="en-US"/>
          </a:p>
        </p:txBody>
      </p:sp>
    </p:spTree>
    <p:extLst>
      <p:ext uri="{BB962C8B-B14F-4D97-AF65-F5344CB8AC3E}">
        <p14:creationId xmlns:p14="http://schemas.microsoft.com/office/powerpoint/2010/main" val="306536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F43BF-73E2-9089-4442-EB083D16336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319AD2-03B8-FA9B-0BBF-F7E8856763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44972F-D849-F990-D960-70EA32AFBC81}"/>
              </a:ext>
            </a:extLst>
          </p:cNvPr>
          <p:cNvSpPr>
            <a:spLocks noGrp="1"/>
          </p:cNvSpPr>
          <p:nvPr>
            <p:ph type="body" idx="1"/>
          </p:nvPr>
        </p:nvSpPr>
        <p:spPr/>
        <p:txBody>
          <a:bodyPr/>
          <a:lstStyle/>
          <a:p>
            <a:r>
              <a:rPr lang="en-US" dirty="0"/>
              <a:t>Dedicating Metropolitan Planning Organization (MPO) for 7 Counties in Southeast Michigan. Serving 4.75 million people (almost half of the state of Michigan's population).  </a:t>
            </a:r>
            <a:br>
              <a:rPr lang="en-US" dirty="0"/>
            </a:br>
            <a:r>
              <a:rPr lang="en-US" dirty="0"/>
              <a:t>We are a council of governments – we are governed by a 48-member executive committee (made up of elected officials in our region). </a:t>
            </a:r>
          </a:p>
          <a:p>
            <a:r>
              <a:rPr lang="en-US" dirty="0"/>
              <a:t>Nationally, people recognize and know Detroit &amp; Metro Detroit. We are large region made up of both Urban and Rural communities. </a:t>
            </a:r>
          </a:p>
          <a:p>
            <a:r>
              <a:rPr lang="en-US" dirty="0"/>
              <a:t>We share an 87-mile border with SW Ontario, Great Lakes/St. Lawrence Seaway, Ohio. </a:t>
            </a:r>
          </a:p>
        </p:txBody>
      </p:sp>
      <p:sp>
        <p:nvSpPr>
          <p:cNvPr id="4" name="Slide Number Placeholder 3">
            <a:extLst>
              <a:ext uri="{FF2B5EF4-FFF2-40B4-BE49-F238E27FC236}">
                <a16:creationId xmlns:a16="http://schemas.microsoft.com/office/drawing/2014/main" id="{5D7584E6-57D8-5DCD-4974-DF4BD4F07C74}"/>
              </a:ext>
            </a:extLst>
          </p:cNvPr>
          <p:cNvSpPr>
            <a:spLocks noGrp="1"/>
          </p:cNvSpPr>
          <p:nvPr>
            <p:ph type="sldNum" sz="quarter" idx="5"/>
          </p:nvPr>
        </p:nvSpPr>
        <p:spPr/>
        <p:txBody>
          <a:bodyPr/>
          <a:lstStyle/>
          <a:p>
            <a:fld id="{BDA29920-CEB0-8744-BF85-AF2C58A43C5D}" type="slidenum">
              <a:rPr lang="en-US" smtClean="0"/>
              <a:t>2</a:t>
            </a:fld>
            <a:endParaRPr lang="en-US"/>
          </a:p>
        </p:txBody>
      </p:sp>
    </p:spTree>
    <p:extLst>
      <p:ext uri="{BB962C8B-B14F-4D97-AF65-F5344CB8AC3E}">
        <p14:creationId xmlns:p14="http://schemas.microsoft.com/office/powerpoint/2010/main" val="7331729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56EC07-AA05-48FA-EA5A-8568E7F664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0AFF01-FAEF-71FA-D8BF-83300E5D37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8619B3-7974-B6C8-9856-B64812306D1C}"/>
              </a:ext>
            </a:extLst>
          </p:cNvPr>
          <p:cNvSpPr>
            <a:spLocks noGrp="1"/>
          </p:cNvSpPr>
          <p:nvPr>
            <p:ph type="body" idx="1"/>
          </p:nvPr>
        </p:nvSpPr>
        <p:spPr/>
        <p:txBody>
          <a:bodyPr/>
          <a:lstStyle/>
          <a:p>
            <a:pPr marL="0" marR="0"/>
            <a:r>
              <a:rPr lang="en-US" sz="1200" kern="1200" dirty="0">
                <a:solidFill>
                  <a:srgbClr val="000000"/>
                </a:solidFill>
                <a:effectLst/>
                <a:latin typeface="Cambria" panose="02040503050406030204" pitchFamily="18" charset="0"/>
                <a:ea typeface="+mn-ea"/>
                <a:cs typeface="+mn-cs"/>
              </a:rPr>
              <a:t>Like all MPOs in the states, our Long-Range Plan is federally required document showing how the region plans to invest federal, state, and local transportation dollars.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rgbClr val="000000"/>
                </a:solidFill>
                <a:effectLst/>
                <a:latin typeface="Cambria" panose="02040503050406030204" pitchFamily="18" charset="0"/>
                <a:ea typeface="+mn-ea"/>
                <a:cs typeface="+mn-cs"/>
              </a:rPr>
              <a:t>We develop additional plans that feed into our Regional Transportation Plan (RTP) --&gt; Vision 2050. </a:t>
            </a:r>
          </a:p>
          <a:p>
            <a:pPr marL="0" marR="0"/>
            <a:r>
              <a:rPr lang="en-US" sz="1200" kern="1200" dirty="0">
                <a:solidFill>
                  <a:srgbClr val="000000"/>
                </a:solidFill>
                <a:effectLst/>
                <a:latin typeface="Cambria" panose="02040503050406030204" pitchFamily="18" charset="0"/>
                <a:ea typeface="+mn-ea"/>
                <a:cs typeface="+mn-cs"/>
              </a:rPr>
              <a:t>We are developing a Freight Plan for Southeast Michigan. It is not federally required, but we believe it’s increasingly important that freight considerations are integrated into policy and planning.  Because the movement of goods is important to our economy, businesses, and consumers. </a:t>
            </a:r>
          </a:p>
          <a:p>
            <a:endParaRPr lang="en-US" dirty="0"/>
          </a:p>
        </p:txBody>
      </p:sp>
      <p:sp>
        <p:nvSpPr>
          <p:cNvPr id="4" name="Slide Number Placeholder 3">
            <a:extLst>
              <a:ext uri="{FF2B5EF4-FFF2-40B4-BE49-F238E27FC236}">
                <a16:creationId xmlns:a16="http://schemas.microsoft.com/office/drawing/2014/main" id="{BEA64387-28F2-59E3-2130-59D66F7910F4}"/>
              </a:ext>
            </a:extLst>
          </p:cNvPr>
          <p:cNvSpPr>
            <a:spLocks noGrp="1"/>
          </p:cNvSpPr>
          <p:nvPr>
            <p:ph type="sldNum" sz="quarter" idx="5"/>
          </p:nvPr>
        </p:nvSpPr>
        <p:spPr/>
        <p:txBody>
          <a:bodyPr/>
          <a:lstStyle/>
          <a:p>
            <a:fld id="{BDA29920-CEB0-8744-BF85-AF2C58A43C5D}" type="slidenum">
              <a:rPr lang="en-US" smtClean="0"/>
              <a:t>3</a:t>
            </a:fld>
            <a:endParaRPr lang="en-US"/>
          </a:p>
        </p:txBody>
      </p:sp>
    </p:spTree>
    <p:extLst>
      <p:ext uri="{BB962C8B-B14F-4D97-AF65-F5344CB8AC3E}">
        <p14:creationId xmlns:p14="http://schemas.microsoft.com/office/powerpoint/2010/main" val="3354566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C9DAF7-F7C4-0B7E-D879-AD3B921BE0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0D567F-CC1C-6A2E-6529-C185042B9DC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1C7D84-3F18-88CF-996B-AAAFDBB73B5C}"/>
              </a:ext>
            </a:extLst>
          </p:cNvPr>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High-level view of our freight system and the physical Infrastructure that makes up that freight network. </a:t>
            </a:r>
          </a:p>
          <a:p>
            <a:pPr marL="0" marR="0">
              <a:lnSpc>
                <a:spcPct val="115000"/>
              </a:lnSpc>
              <a:spcAft>
                <a:spcPts val="800"/>
              </a:spcAft>
              <a:buNone/>
            </a:pPr>
            <a:r>
              <a:rPr lang="en-US" sz="1800" b="1" kern="100" dirty="0">
                <a:effectLst/>
                <a:latin typeface="Aptos" panose="020B0004020202020204" pitchFamily="34" charset="0"/>
                <a:ea typeface="Aptos" panose="020B0004020202020204" pitchFamily="34" charset="0"/>
                <a:cs typeface="Times New Roman" panose="02020603050405020304" pitchFamily="18" charset="0"/>
              </a:rPr>
              <a:t>List the modes on the screen. </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border crossings are key asset for the movement of goods and access to labor, and serve as the gateway to the rest of the U.S.</a:t>
            </a: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SEMCOG region is well served by every mode of freight transportation and is a major national freight corridor - A significant amount of goods moves in/out/through the SEMCOG region each year. In 2022, 204 million tons of goods at a value of $457 Billion dollars moved in/out/through the SEMCOG region</a:t>
            </a:r>
          </a:p>
          <a:p>
            <a:pPr marL="0" marR="0" lvl="0" indent="0" algn="l" defTabSz="914400" rtl="0" eaLnBrk="1" fontAlgn="auto" latinLnBrk="0" hangingPunct="1">
              <a:lnSpc>
                <a:spcPct val="115000"/>
              </a:lnSpc>
              <a:spcBef>
                <a:spcPts val="0"/>
              </a:spcBef>
              <a:spcAft>
                <a:spcPts val="0"/>
              </a:spcAft>
              <a:buClrTx/>
              <a:buSzTx/>
              <a:buFont typeface="Symbol" panose="05050102010706020507" pitchFamily="18" charset="2"/>
              <a:buNone/>
              <a:tabLst/>
              <a:defRPr/>
            </a:pPr>
            <a:endParaRPr lang="en-US" sz="1600" kern="100" dirty="0">
              <a:effectLst/>
              <a:latin typeface="+mn-lt"/>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47756E35-E3E1-3BF0-91E3-24DEBA8474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A29920-CEB0-8744-BF85-AF2C58A43C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9094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E03D9-7970-628B-E00B-503EEC87B5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89ADA9-08B6-0875-586F-9D0E620DD6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8469E0C-C67D-6433-0579-36F8DCFA1C4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mj-lt"/>
                <a:ea typeface="Aptos" panose="020B0004020202020204" pitchFamily="34" charset="0"/>
                <a:cs typeface="Times New Roman" panose="02020603050405020304" pitchFamily="18" charset="0"/>
              </a:rPr>
              <a:t>Southeast Michigan plays a vital role this critical trade corridor that link both freight and passenger movement between the U.S. and Canada.  Given our geographical position along with the existing physical infrastructure – our region serves as a key gateway for trade with Canada, the Great Lakes/St. Lawrence Seaway, Chicago, the Midwest, Mexico, and beyond.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00" dirty="0">
              <a:effectLst/>
              <a:latin typeface="+mj-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mj-lt"/>
                <a:ea typeface="Aptos" panose="020B0004020202020204" pitchFamily="34" charset="0"/>
                <a:cs typeface="Times New Roman" panose="02020603050405020304" pitchFamily="18" charset="0"/>
              </a:rPr>
              <a:t>We share 87-mile border with Southwest Ontario – 7 International crossings. 3 primary auto/truck crossings (AMB, BWB, DWT) and soon to be 4 with the opening of the GHIB which is scheduled for fall of this year. Each border crossing plays a vital, complementary role that is important to our economic and social relationships. It’s not just goods movements – its people coming over the border for entertainment, getting together with family, going to work.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kern="100" dirty="0">
              <a:effectLst/>
              <a:latin typeface="+mj-lt"/>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mj-lt"/>
                <a:ea typeface="Aptos" panose="020B0004020202020204" pitchFamily="34" charset="0"/>
                <a:cs typeface="Times New Roman" panose="02020603050405020304" pitchFamily="18" charset="0"/>
              </a:rPr>
              <a:t>US and Canada share the world’s largest and most comprehensive trading partnership.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kern="100" dirty="0">
                <a:effectLst/>
                <a:latin typeface="+mj-lt"/>
                <a:ea typeface="Aptos" panose="020B0004020202020204" pitchFamily="34" charset="0"/>
                <a:cs typeface="Times New Roman" panose="02020603050405020304" pitchFamily="18" charset="0"/>
              </a:rPr>
              <a:t>The state of Michigan has been Canada’s most important trading partner. A significant amount of U.S.-Canada border trade crosses through Southeast Michigan ports of entry. Although our region is 7 counties in SE Michigan, we operate as part of an extended economic region with the nearby counties in Canada, Michigan, and Ohio. </a:t>
            </a:r>
            <a:endParaRPr lang="en-US" dirty="0"/>
          </a:p>
        </p:txBody>
      </p:sp>
      <p:sp>
        <p:nvSpPr>
          <p:cNvPr id="4" name="Slide Number Placeholder 3">
            <a:extLst>
              <a:ext uri="{FF2B5EF4-FFF2-40B4-BE49-F238E27FC236}">
                <a16:creationId xmlns:a16="http://schemas.microsoft.com/office/drawing/2014/main" id="{9BC7F9FE-CA32-5C0F-2AFE-B19DCAC1EE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A29920-CEB0-8744-BF85-AF2C58A43C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2352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E00B7-250D-3F02-1950-BFD06DCFB1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893D37-DA70-229E-EF16-BF295B0F4A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FE2719-ABEE-7998-1419-014CC19CB6E2}"/>
              </a:ext>
            </a:extLst>
          </p:cNvPr>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These charts show a modal breakdown of freight moved in, out, and within our region in 2022 and forecasted projections for those modes out to 2050. We anticipate an overall increase in both tonnage and value.  </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All modes play their own role in the types of goods that are moved and an efficient cost travel times and overall resilience of supply chains. </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Trucking handles the major freight by tonnage and value and like national trends – the amount of freight moved by truck is anticipated to increase. This is something to consider when we think about the impacts truck parking, congestion, GHG emission, and safety on roadways. </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DFA53802-C986-9E45-696B-D6318D50031B}"/>
              </a:ext>
            </a:extLst>
          </p:cNvPr>
          <p:cNvSpPr>
            <a:spLocks noGrp="1"/>
          </p:cNvSpPr>
          <p:nvPr>
            <p:ph type="sldNum" sz="quarter" idx="5"/>
          </p:nvPr>
        </p:nvSpPr>
        <p:spPr/>
        <p:txBody>
          <a:bodyPr/>
          <a:lstStyle/>
          <a:p>
            <a:fld id="{BDA29920-CEB0-8744-BF85-AF2C58A43C5D}" type="slidenum">
              <a:rPr lang="en-US" smtClean="0"/>
              <a:t>6</a:t>
            </a:fld>
            <a:endParaRPr lang="en-US"/>
          </a:p>
        </p:txBody>
      </p:sp>
    </p:spTree>
    <p:extLst>
      <p:ext uri="{BB962C8B-B14F-4D97-AF65-F5344CB8AC3E}">
        <p14:creationId xmlns:p14="http://schemas.microsoft.com/office/powerpoint/2010/main" val="1607956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43132-E706-6343-AB5D-5B9DED9E60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86B06E-6958-3DD5-51D4-D66EC9348C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78E538-461C-D703-A24C-0AA520DC4799}"/>
              </a:ext>
            </a:extLst>
          </p:cNvPr>
          <p:cNvSpPr>
            <a:spLocks noGrp="1"/>
          </p:cNvSpPr>
          <p:nvPr>
            <p:ph type="body" idx="1"/>
          </p:nvPr>
        </p:nvSpPr>
        <p:spPr/>
        <p:txBody>
          <a:bodyPr/>
          <a:lstStyle/>
          <a:p>
            <a:r>
              <a:rPr kumimoji="1" lang="en-US" b="1" kern="0" dirty="0">
                <a:solidFill>
                  <a:srgbClr val="000066"/>
                </a:solidFill>
              </a:rPr>
              <a:t>Freight &amp; Cross-Border Workforce Impact in Southeast Michigan</a:t>
            </a:r>
          </a:p>
          <a:p>
            <a:r>
              <a:rPr kumimoji="1" lang="en-US" kern="0" dirty="0">
                <a:solidFill>
                  <a:srgbClr val="000066"/>
                </a:solidFill>
              </a:rPr>
              <a:t>• ~25% of regional jobs depend on the freight industry.</a:t>
            </a:r>
          </a:p>
          <a:p>
            <a:r>
              <a:rPr kumimoji="1" lang="en-US" kern="0" dirty="0">
                <a:solidFill>
                  <a:srgbClr val="000066"/>
                </a:solidFill>
              </a:rPr>
              <a:t>• Manufacturing is heavily tied to imports/exports, most impacted to tariffs. </a:t>
            </a:r>
          </a:p>
          <a:p>
            <a:r>
              <a:rPr kumimoji="1" lang="en-US" kern="0" dirty="0">
                <a:solidFill>
                  <a:srgbClr val="000066"/>
                </a:solidFill>
              </a:rPr>
              <a:t>• 132 Canadian-owned firms were active locally as of 2009.</a:t>
            </a:r>
          </a:p>
          <a:p>
            <a:r>
              <a:rPr kumimoji="1" lang="en-US" b="1" kern="0" dirty="0">
                <a:solidFill>
                  <a:srgbClr val="000066"/>
                </a:solidFill>
              </a:rPr>
              <a:t>Border Crossings Support More Than Freight Jobs</a:t>
            </a:r>
          </a:p>
          <a:p>
            <a:r>
              <a:rPr kumimoji="1" lang="en-US" kern="0" dirty="0">
                <a:solidFill>
                  <a:srgbClr val="000066"/>
                </a:solidFill>
              </a:rPr>
              <a:t>• Healthcare is the region’s largest employment sector. During the 2008–09 recession, there was shortage of qualified health professionals and actively recruited nurses from Canada. Smooth border access is essential for maintaining this workforce.</a:t>
            </a:r>
          </a:p>
        </p:txBody>
      </p:sp>
      <p:sp>
        <p:nvSpPr>
          <p:cNvPr id="4" name="Slide Number Placeholder 3">
            <a:extLst>
              <a:ext uri="{FF2B5EF4-FFF2-40B4-BE49-F238E27FC236}">
                <a16:creationId xmlns:a16="http://schemas.microsoft.com/office/drawing/2014/main" id="{D6155710-5560-7172-3842-467C8AA49155}"/>
              </a:ext>
            </a:extLst>
          </p:cNvPr>
          <p:cNvSpPr>
            <a:spLocks noGrp="1"/>
          </p:cNvSpPr>
          <p:nvPr>
            <p:ph type="sldNum" sz="quarter" idx="5"/>
          </p:nvPr>
        </p:nvSpPr>
        <p:spPr/>
        <p:txBody>
          <a:bodyPr/>
          <a:lstStyle/>
          <a:p>
            <a:fld id="{BDA29920-CEB0-8744-BF85-AF2C58A43C5D}" type="slidenum">
              <a:rPr lang="en-US" smtClean="0"/>
              <a:t>7</a:t>
            </a:fld>
            <a:endParaRPr lang="en-US"/>
          </a:p>
        </p:txBody>
      </p:sp>
    </p:spTree>
    <p:extLst>
      <p:ext uri="{BB962C8B-B14F-4D97-AF65-F5344CB8AC3E}">
        <p14:creationId xmlns:p14="http://schemas.microsoft.com/office/powerpoint/2010/main" val="1839073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F17808-8F4B-BC68-0DFE-57FC4035AE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0C4CC9-19AE-6828-E28B-0D9F46C82F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F64585-4C3C-E377-748E-4A893CD2C782}"/>
              </a:ext>
            </a:extLst>
          </p:cNvPr>
          <p:cNvSpPr>
            <a:spLocks noGrp="1"/>
          </p:cNvSpPr>
          <p:nvPr>
            <p:ph type="body" idx="1"/>
          </p:nvPr>
        </p:nvSpPr>
        <p:spPr/>
        <p:txBody>
          <a:bodyPr/>
          <a:lstStyle/>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Canada and Mexico are two of Michigan largest trading partners. This slide shows how much our economy is interdependent on trade with Canada and Mexico.</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Michigan’s top trading partners</a:t>
            </a:r>
          </a:p>
          <a:p>
            <a:pPr marL="342900" marR="0" lvl="0" indent="-342900">
              <a:lnSpc>
                <a:spcPct val="115000"/>
              </a:lnSpc>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Roughly 38% of Michigan exports are to Canada</a:t>
            </a:r>
          </a:p>
          <a:p>
            <a:pPr marL="342900" marR="0" lvl="0" indent="-342900">
              <a:lnSpc>
                <a:spcPct val="115000"/>
              </a:lnSpc>
              <a:spcAft>
                <a:spcPts val="800"/>
              </a:spcAft>
              <a:buFont typeface="Symbol" panose="05050102010706020507" pitchFamily="18" charset="2"/>
              <a:buChar cha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28% of the state’s imports are from Canada</a:t>
            </a:r>
          </a:p>
          <a:p>
            <a:pPr marL="342900" marR="0" lvl="0" indent="-342900">
              <a:lnSpc>
                <a:spcPct val="115000"/>
              </a:lnSpc>
              <a:spcAft>
                <a:spcPts val="800"/>
              </a:spcAft>
              <a:buFont typeface="Symbol" panose="05050102010706020507" pitchFamily="18" charset="2"/>
              <a:buChar char=""/>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(Michigan imports almost three times as much in value as it exports.)</a:t>
            </a:r>
            <a:br>
              <a:rPr lang="en-US" sz="1800" kern="100" dirty="0">
                <a:effectLst/>
                <a:latin typeface="Aptos" panose="020B0004020202020204" pitchFamily="34" charset="0"/>
                <a:ea typeface="Aptos" panose="020B0004020202020204" pitchFamily="34" charset="0"/>
                <a:cs typeface="Times New Roman" panose="02020603050405020304" pitchFamily="18" charset="0"/>
              </a:rPr>
            </a:b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top commodities that we import, and export are vehicles and automotive parts. The automotive industry is important to our region’s economy. Tariffs on Canada and Mexico will have a disproportionately negative effect on Southeast Michigan. </a:t>
            </a:r>
          </a:p>
          <a:p>
            <a:pPr marL="0" marR="0">
              <a:lnSpc>
                <a:spcPct val="115000"/>
              </a:lnSpc>
              <a:spcAft>
                <a:spcPts val="800"/>
              </a:spcAft>
              <a:buNone/>
            </a:pP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value of goods moving through the Detroit-Windsor gateway is roughly $350 million a day.  </a:t>
            </a:r>
          </a:p>
          <a:p>
            <a:pPr marL="0" marR="0">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costs of tariffs are going to have a significant impact and are carried over for local governments too: Reduced economic development investment. Higher costs on materials for infrastructure and capital improvements.</a:t>
            </a:r>
          </a:p>
          <a:p>
            <a:endParaRPr lang="en-US" dirty="0"/>
          </a:p>
          <a:p>
            <a:pPr algn="l"/>
            <a:endParaRPr lang="en-US" dirty="0"/>
          </a:p>
        </p:txBody>
      </p:sp>
      <p:sp>
        <p:nvSpPr>
          <p:cNvPr id="4" name="Slide Number Placeholder 3">
            <a:extLst>
              <a:ext uri="{FF2B5EF4-FFF2-40B4-BE49-F238E27FC236}">
                <a16:creationId xmlns:a16="http://schemas.microsoft.com/office/drawing/2014/main" id="{5E716135-1B78-E2EF-585C-96045DCA360C}"/>
              </a:ext>
            </a:extLst>
          </p:cNvPr>
          <p:cNvSpPr>
            <a:spLocks noGrp="1"/>
          </p:cNvSpPr>
          <p:nvPr>
            <p:ph type="sldNum" sz="quarter" idx="5"/>
          </p:nvPr>
        </p:nvSpPr>
        <p:spPr/>
        <p:txBody>
          <a:bodyPr/>
          <a:lstStyle/>
          <a:p>
            <a:fld id="{BDA29920-CEB0-8744-BF85-AF2C58A43C5D}" type="slidenum">
              <a:rPr lang="en-US" smtClean="0"/>
              <a:t>8</a:t>
            </a:fld>
            <a:endParaRPr lang="en-US"/>
          </a:p>
        </p:txBody>
      </p:sp>
    </p:spTree>
    <p:extLst>
      <p:ext uri="{BB962C8B-B14F-4D97-AF65-F5344CB8AC3E}">
        <p14:creationId xmlns:p14="http://schemas.microsoft.com/office/powerpoint/2010/main" val="5544887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E21119-BB73-CD02-2FBF-72F959C0204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FA05F5-1A4C-D0CD-1510-B70E7A3AF1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84693B-F618-C389-AB98-2FD86F0EC3DA}"/>
              </a:ext>
            </a:extLst>
          </p:cNvPr>
          <p:cNvSpPr>
            <a:spLocks noGrp="1"/>
          </p:cNvSpPr>
          <p:nvPr>
            <p:ph type="body" idx="1"/>
          </p:nvPr>
        </p:nvSpPr>
        <p:spPr/>
        <p:txBody>
          <a:bodyPr/>
          <a:lstStyle/>
          <a:p>
            <a:r>
              <a:rPr lang="en-US" dirty="0"/>
              <a:t>The automotive industry is important to jobs and the economy in our region. </a:t>
            </a:r>
            <a:br>
              <a:rPr lang="en-US" dirty="0"/>
            </a:br>
            <a:br>
              <a:rPr lang="en-US" dirty="0"/>
            </a:br>
            <a:r>
              <a:rPr lang="en-US" dirty="0"/>
              <a:t>This slide shows how a single capacitor crosses the border 5 times before finding its way into an assembled vehicle.       </a:t>
            </a:r>
          </a:p>
          <a:p>
            <a:r>
              <a:rPr lang="en-US" dirty="0"/>
              <a:t>Consider that the average vehicle has 30,000 parts, and you can imagine how costly tariffs become for the automotive sector.</a:t>
            </a:r>
            <a:br>
              <a:rPr lang="en-US" dirty="0"/>
            </a:br>
            <a:endParaRPr lang="en-US" dirty="0"/>
          </a:p>
        </p:txBody>
      </p:sp>
      <p:sp>
        <p:nvSpPr>
          <p:cNvPr id="4" name="Slide Number Placeholder 3">
            <a:extLst>
              <a:ext uri="{FF2B5EF4-FFF2-40B4-BE49-F238E27FC236}">
                <a16:creationId xmlns:a16="http://schemas.microsoft.com/office/drawing/2014/main" id="{4453875E-5ACF-0AB6-42F9-C7E32500FBA8}"/>
              </a:ext>
            </a:extLst>
          </p:cNvPr>
          <p:cNvSpPr>
            <a:spLocks noGrp="1"/>
          </p:cNvSpPr>
          <p:nvPr>
            <p:ph type="sldNum" sz="quarter" idx="5"/>
          </p:nvPr>
        </p:nvSpPr>
        <p:spPr/>
        <p:txBody>
          <a:bodyPr/>
          <a:lstStyle/>
          <a:p>
            <a:fld id="{BDA29920-CEB0-8744-BF85-AF2C58A43C5D}" type="slidenum">
              <a:rPr lang="en-US" smtClean="0"/>
              <a:t>9</a:t>
            </a:fld>
            <a:endParaRPr lang="en-US"/>
          </a:p>
        </p:txBody>
      </p:sp>
    </p:spTree>
    <p:extLst>
      <p:ext uri="{BB962C8B-B14F-4D97-AF65-F5344CB8AC3E}">
        <p14:creationId xmlns:p14="http://schemas.microsoft.com/office/powerpoint/2010/main" val="34800484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6672-E850-8F67-0BB0-6F64303F63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FB4464-B60D-58EA-D643-21C1483834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FB5F7E-FA25-B654-26BD-80F36A673F91}"/>
              </a:ext>
            </a:extLst>
          </p:cNvPr>
          <p:cNvSpPr>
            <a:spLocks noGrp="1"/>
          </p:cNvSpPr>
          <p:nvPr>
            <p:ph type="dt" sz="half" idx="10"/>
          </p:nvPr>
        </p:nvSpPr>
        <p:spPr/>
        <p:txBody>
          <a:bodyPr/>
          <a:lstStyle/>
          <a:p>
            <a:fld id="{14A8FE00-3819-D445-B13B-A5B48B33EF0B}" type="datetimeFigureOut">
              <a:rPr lang="en-US" smtClean="0"/>
              <a:t>5/5/2025</a:t>
            </a:fld>
            <a:endParaRPr lang="en-US"/>
          </a:p>
        </p:txBody>
      </p:sp>
      <p:sp>
        <p:nvSpPr>
          <p:cNvPr id="5" name="Footer Placeholder 4">
            <a:extLst>
              <a:ext uri="{FF2B5EF4-FFF2-40B4-BE49-F238E27FC236}">
                <a16:creationId xmlns:a16="http://schemas.microsoft.com/office/drawing/2014/main" id="{D982A186-ACC5-F423-74A9-E44B314F61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E04F7-7427-EAF6-43DA-7E8953A00D09}"/>
              </a:ext>
            </a:extLst>
          </p:cNvPr>
          <p:cNvSpPr>
            <a:spLocks noGrp="1"/>
          </p:cNvSpPr>
          <p:nvPr>
            <p:ph type="sldNum" sz="quarter" idx="12"/>
          </p:nvPr>
        </p:nvSpPr>
        <p:spPr/>
        <p:txBody>
          <a:bodyPr/>
          <a:lstStyle/>
          <a:p>
            <a:fld id="{2386F266-6F7C-F24D-8E82-A4E3A4312AE7}" type="slidenum">
              <a:rPr lang="en-US" smtClean="0"/>
              <a:t>‹#›</a:t>
            </a:fld>
            <a:endParaRPr lang="en-US"/>
          </a:p>
        </p:txBody>
      </p:sp>
    </p:spTree>
    <p:extLst>
      <p:ext uri="{BB962C8B-B14F-4D97-AF65-F5344CB8AC3E}">
        <p14:creationId xmlns:p14="http://schemas.microsoft.com/office/powerpoint/2010/main" val="171274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44C3E-E47C-08CE-FCAF-6CFD50C4E8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E6F5193-BBD4-226B-6CF6-067B9EE484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399E9-B672-5BF0-983B-61EEFCE3C005}"/>
              </a:ext>
            </a:extLst>
          </p:cNvPr>
          <p:cNvSpPr>
            <a:spLocks noGrp="1"/>
          </p:cNvSpPr>
          <p:nvPr>
            <p:ph type="dt" sz="half" idx="10"/>
          </p:nvPr>
        </p:nvSpPr>
        <p:spPr/>
        <p:txBody>
          <a:bodyPr/>
          <a:lstStyle/>
          <a:p>
            <a:fld id="{14A8FE00-3819-D445-B13B-A5B48B33EF0B}" type="datetimeFigureOut">
              <a:rPr lang="en-US" smtClean="0"/>
              <a:t>5/5/2025</a:t>
            </a:fld>
            <a:endParaRPr lang="en-US"/>
          </a:p>
        </p:txBody>
      </p:sp>
      <p:sp>
        <p:nvSpPr>
          <p:cNvPr id="5" name="Footer Placeholder 4">
            <a:extLst>
              <a:ext uri="{FF2B5EF4-FFF2-40B4-BE49-F238E27FC236}">
                <a16:creationId xmlns:a16="http://schemas.microsoft.com/office/drawing/2014/main" id="{37F6A44B-222A-4046-B031-1A8D67B906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80E084-D731-7D6F-04F3-4D853813F3D0}"/>
              </a:ext>
            </a:extLst>
          </p:cNvPr>
          <p:cNvSpPr>
            <a:spLocks noGrp="1"/>
          </p:cNvSpPr>
          <p:nvPr>
            <p:ph type="sldNum" sz="quarter" idx="12"/>
          </p:nvPr>
        </p:nvSpPr>
        <p:spPr/>
        <p:txBody>
          <a:bodyPr/>
          <a:lstStyle/>
          <a:p>
            <a:fld id="{2386F266-6F7C-F24D-8E82-A4E3A4312AE7}" type="slidenum">
              <a:rPr lang="en-US" smtClean="0"/>
              <a:t>‹#›</a:t>
            </a:fld>
            <a:endParaRPr lang="en-US"/>
          </a:p>
        </p:txBody>
      </p:sp>
    </p:spTree>
    <p:extLst>
      <p:ext uri="{BB962C8B-B14F-4D97-AF65-F5344CB8AC3E}">
        <p14:creationId xmlns:p14="http://schemas.microsoft.com/office/powerpoint/2010/main" val="4131648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8364C8A-B84E-7C60-B38C-720B5A9FB4F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E263C6F-0182-2E6A-4692-88A88996E25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A4423F-492B-F858-8846-2A7B1235A36F}"/>
              </a:ext>
            </a:extLst>
          </p:cNvPr>
          <p:cNvSpPr>
            <a:spLocks noGrp="1"/>
          </p:cNvSpPr>
          <p:nvPr>
            <p:ph type="dt" sz="half" idx="10"/>
          </p:nvPr>
        </p:nvSpPr>
        <p:spPr/>
        <p:txBody>
          <a:bodyPr/>
          <a:lstStyle/>
          <a:p>
            <a:fld id="{14A8FE00-3819-D445-B13B-A5B48B33EF0B}" type="datetimeFigureOut">
              <a:rPr lang="en-US" smtClean="0"/>
              <a:t>5/5/2025</a:t>
            </a:fld>
            <a:endParaRPr lang="en-US"/>
          </a:p>
        </p:txBody>
      </p:sp>
      <p:sp>
        <p:nvSpPr>
          <p:cNvPr id="5" name="Footer Placeholder 4">
            <a:extLst>
              <a:ext uri="{FF2B5EF4-FFF2-40B4-BE49-F238E27FC236}">
                <a16:creationId xmlns:a16="http://schemas.microsoft.com/office/drawing/2014/main" id="{055FD0F2-EDDB-F46F-8360-18872B5B27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7D2094-BA2B-3C2D-54D3-909CDC7ADE3A}"/>
              </a:ext>
            </a:extLst>
          </p:cNvPr>
          <p:cNvSpPr>
            <a:spLocks noGrp="1"/>
          </p:cNvSpPr>
          <p:nvPr>
            <p:ph type="sldNum" sz="quarter" idx="12"/>
          </p:nvPr>
        </p:nvSpPr>
        <p:spPr/>
        <p:txBody>
          <a:bodyPr/>
          <a:lstStyle/>
          <a:p>
            <a:fld id="{2386F266-6F7C-F24D-8E82-A4E3A4312AE7}" type="slidenum">
              <a:rPr lang="en-US" smtClean="0"/>
              <a:t>‹#›</a:t>
            </a:fld>
            <a:endParaRPr lang="en-US"/>
          </a:p>
        </p:txBody>
      </p:sp>
    </p:spTree>
    <p:extLst>
      <p:ext uri="{BB962C8B-B14F-4D97-AF65-F5344CB8AC3E}">
        <p14:creationId xmlns:p14="http://schemas.microsoft.com/office/powerpoint/2010/main" val="9657085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F63E3-9893-A063-BDE8-E9F4163C9B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E55BD7-FFF9-1A65-074B-F3EE1C8F87D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7E485F-146C-B3A7-D2E3-2F41E39BB0CF}"/>
              </a:ext>
            </a:extLst>
          </p:cNvPr>
          <p:cNvSpPr>
            <a:spLocks noGrp="1"/>
          </p:cNvSpPr>
          <p:nvPr>
            <p:ph type="dt" sz="half" idx="10"/>
          </p:nvPr>
        </p:nvSpPr>
        <p:spPr/>
        <p:txBody>
          <a:bodyPr/>
          <a:lstStyle/>
          <a:p>
            <a:fld id="{14A8FE00-3819-D445-B13B-A5B48B33EF0B}" type="datetimeFigureOut">
              <a:rPr lang="en-US" smtClean="0"/>
              <a:t>5/5/2025</a:t>
            </a:fld>
            <a:endParaRPr lang="en-US"/>
          </a:p>
        </p:txBody>
      </p:sp>
      <p:sp>
        <p:nvSpPr>
          <p:cNvPr id="5" name="Footer Placeholder 4">
            <a:extLst>
              <a:ext uri="{FF2B5EF4-FFF2-40B4-BE49-F238E27FC236}">
                <a16:creationId xmlns:a16="http://schemas.microsoft.com/office/drawing/2014/main" id="{9196F58C-3805-3B56-D3E5-A641130E05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400129-591A-5288-E9F3-64B7B1290D83}"/>
              </a:ext>
            </a:extLst>
          </p:cNvPr>
          <p:cNvSpPr>
            <a:spLocks noGrp="1"/>
          </p:cNvSpPr>
          <p:nvPr>
            <p:ph type="sldNum" sz="quarter" idx="12"/>
          </p:nvPr>
        </p:nvSpPr>
        <p:spPr/>
        <p:txBody>
          <a:bodyPr/>
          <a:lstStyle/>
          <a:p>
            <a:fld id="{2386F266-6F7C-F24D-8E82-A4E3A4312AE7}" type="slidenum">
              <a:rPr lang="en-US" smtClean="0"/>
              <a:t>‹#›</a:t>
            </a:fld>
            <a:endParaRPr lang="en-US"/>
          </a:p>
        </p:txBody>
      </p:sp>
    </p:spTree>
    <p:extLst>
      <p:ext uri="{BB962C8B-B14F-4D97-AF65-F5344CB8AC3E}">
        <p14:creationId xmlns:p14="http://schemas.microsoft.com/office/powerpoint/2010/main" val="1109522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72A96-A7F7-CB88-9A40-84B32A14657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1DE1A18-1E26-19D0-384D-04701ECA6C6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80EFAEB-AFB4-7816-284F-BE44F2D5ED6D}"/>
              </a:ext>
            </a:extLst>
          </p:cNvPr>
          <p:cNvSpPr>
            <a:spLocks noGrp="1"/>
          </p:cNvSpPr>
          <p:nvPr>
            <p:ph type="dt" sz="half" idx="10"/>
          </p:nvPr>
        </p:nvSpPr>
        <p:spPr/>
        <p:txBody>
          <a:bodyPr/>
          <a:lstStyle/>
          <a:p>
            <a:fld id="{14A8FE00-3819-D445-B13B-A5B48B33EF0B}" type="datetimeFigureOut">
              <a:rPr lang="en-US" smtClean="0"/>
              <a:t>5/5/2025</a:t>
            </a:fld>
            <a:endParaRPr lang="en-US"/>
          </a:p>
        </p:txBody>
      </p:sp>
      <p:sp>
        <p:nvSpPr>
          <p:cNvPr id="5" name="Footer Placeholder 4">
            <a:extLst>
              <a:ext uri="{FF2B5EF4-FFF2-40B4-BE49-F238E27FC236}">
                <a16:creationId xmlns:a16="http://schemas.microsoft.com/office/drawing/2014/main" id="{3499CFD6-4FA4-20C6-B8EC-C2858A4EFB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FE6968-766E-DF5E-E5AC-12554A3B30F7}"/>
              </a:ext>
            </a:extLst>
          </p:cNvPr>
          <p:cNvSpPr>
            <a:spLocks noGrp="1"/>
          </p:cNvSpPr>
          <p:nvPr>
            <p:ph type="sldNum" sz="quarter" idx="12"/>
          </p:nvPr>
        </p:nvSpPr>
        <p:spPr/>
        <p:txBody>
          <a:bodyPr/>
          <a:lstStyle/>
          <a:p>
            <a:fld id="{2386F266-6F7C-F24D-8E82-A4E3A4312AE7}" type="slidenum">
              <a:rPr lang="en-US" smtClean="0"/>
              <a:t>‹#›</a:t>
            </a:fld>
            <a:endParaRPr lang="en-US"/>
          </a:p>
        </p:txBody>
      </p:sp>
    </p:spTree>
    <p:extLst>
      <p:ext uri="{BB962C8B-B14F-4D97-AF65-F5344CB8AC3E}">
        <p14:creationId xmlns:p14="http://schemas.microsoft.com/office/powerpoint/2010/main" val="16955632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F67EA-4CDF-0F50-B335-12011807BC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CB77C74-39BD-9967-BED4-0CCFB5B1FC1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5620104-3FB7-5ED0-35DF-76CB22B9F89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3C18673-1A3B-8630-789D-24C54E289F73}"/>
              </a:ext>
            </a:extLst>
          </p:cNvPr>
          <p:cNvSpPr>
            <a:spLocks noGrp="1"/>
          </p:cNvSpPr>
          <p:nvPr>
            <p:ph type="dt" sz="half" idx="10"/>
          </p:nvPr>
        </p:nvSpPr>
        <p:spPr/>
        <p:txBody>
          <a:bodyPr/>
          <a:lstStyle/>
          <a:p>
            <a:fld id="{14A8FE00-3819-D445-B13B-A5B48B33EF0B}" type="datetimeFigureOut">
              <a:rPr lang="en-US" smtClean="0"/>
              <a:t>5/5/2025</a:t>
            </a:fld>
            <a:endParaRPr lang="en-US"/>
          </a:p>
        </p:txBody>
      </p:sp>
      <p:sp>
        <p:nvSpPr>
          <p:cNvPr id="6" name="Footer Placeholder 5">
            <a:extLst>
              <a:ext uri="{FF2B5EF4-FFF2-40B4-BE49-F238E27FC236}">
                <a16:creationId xmlns:a16="http://schemas.microsoft.com/office/drawing/2014/main" id="{A92C4673-DD9A-8A94-F25F-F439E6122C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38F4392-AB68-9734-1AE8-B9D98063CD59}"/>
              </a:ext>
            </a:extLst>
          </p:cNvPr>
          <p:cNvSpPr>
            <a:spLocks noGrp="1"/>
          </p:cNvSpPr>
          <p:nvPr>
            <p:ph type="sldNum" sz="quarter" idx="12"/>
          </p:nvPr>
        </p:nvSpPr>
        <p:spPr/>
        <p:txBody>
          <a:bodyPr/>
          <a:lstStyle/>
          <a:p>
            <a:fld id="{2386F266-6F7C-F24D-8E82-A4E3A4312AE7}" type="slidenum">
              <a:rPr lang="en-US" smtClean="0"/>
              <a:t>‹#›</a:t>
            </a:fld>
            <a:endParaRPr lang="en-US"/>
          </a:p>
        </p:txBody>
      </p:sp>
    </p:spTree>
    <p:extLst>
      <p:ext uri="{BB962C8B-B14F-4D97-AF65-F5344CB8AC3E}">
        <p14:creationId xmlns:p14="http://schemas.microsoft.com/office/powerpoint/2010/main" val="28067822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F4F2A7-CB40-FE67-2D17-B132AA82C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2E66AFA-2E5E-56ED-123C-88ADC920A09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8D68C77-7FE3-034A-FBE6-4566FCE70F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4CD144-F1C4-0947-BF27-ED42960DA5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7726C2-4180-D002-308F-5B8B1357C1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A6F269-893F-B21E-2F26-4BC1769DDA55}"/>
              </a:ext>
            </a:extLst>
          </p:cNvPr>
          <p:cNvSpPr>
            <a:spLocks noGrp="1"/>
          </p:cNvSpPr>
          <p:nvPr>
            <p:ph type="dt" sz="half" idx="10"/>
          </p:nvPr>
        </p:nvSpPr>
        <p:spPr/>
        <p:txBody>
          <a:bodyPr/>
          <a:lstStyle/>
          <a:p>
            <a:fld id="{14A8FE00-3819-D445-B13B-A5B48B33EF0B}" type="datetimeFigureOut">
              <a:rPr lang="en-US" smtClean="0"/>
              <a:t>5/5/2025</a:t>
            </a:fld>
            <a:endParaRPr lang="en-US"/>
          </a:p>
        </p:txBody>
      </p:sp>
      <p:sp>
        <p:nvSpPr>
          <p:cNvPr id="8" name="Footer Placeholder 7">
            <a:extLst>
              <a:ext uri="{FF2B5EF4-FFF2-40B4-BE49-F238E27FC236}">
                <a16:creationId xmlns:a16="http://schemas.microsoft.com/office/drawing/2014/main" id="{6D259429-C318-A76C-D1F0-138C5831A18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2E17593-D17F-143F-4702-D27690086872}"/>
              </a:ext>
            </a:extLst>
          </p:cNvPr>
          <p:cNvSpPr>
            <a:spLocks noGrp="1"/>
          </p:cNvSpPr>
          <p:nvPr>
            <p:ph type="sldNum" sz="quarter" idx="12"/>
          </p:nvPr>
        </p:nvSpPr>
        <p:spPr/>
        <p:txBody>
          <a:bodyPr/>
          <a:lstStyle/>
          <a:p>
            <a:fld id="{2386F266-6F7C-F24D-8E82-A4E3A4312AE7}" type="slidenum">
              <a:rPr lang="en-US" smtClean="0"/>
              <a:t>‹#›</a:t>
            </a:fld>
            <a:endParaRPr lang="en-US"/>
          </a:p>
        </p:txBody>
      </p:sp>
    </p:spTree>
    <p:extLst>
      <p:ext uri="{BB962C8B-B14F-4D97-AF65-F5344CB8AC3E}">
        <p14:creationId xmlns:p14="http://schemas.microsoft.com/office/powerpoint/2010/main" val="30178614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69A010-5E67-BE09-6D54-C2A06B6DF9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DF5D5D-EF84-C33D-C0CB-90F6410593D6}"/>
              </a:ext>
            </a:extLst>
          </p:cNvPr>
          <p:cNvSpPr>
            <a:spLocks noGrp="1"/>
          </p:cNvSpPr>
          <p:nvPr>
            <p:ph type="dt" sz="half" idx="10"/>
          </p:nvPr>
        </p:nvSpPr>
        <p:spPr/>
        <p:txBody>
          <a:bodyPr/>
          <a:lstStyle/>
          <a:p>
            <a:fld id="{14A8FE00-3819-D445-B13B-A5B48B33EF0B}" type="datetimeFigureOut">
              <a:rPr lang="en-US" smtClean="0"/>
              <a:t>5/5/2025</a:t>
            </a:fld>
            <a:endParaRPr lang="en-US"/>
          </a:p>
        </p:txBody>
      </p:sp>
      <p:sp>
        <p:nvSpPr>
          <p:cNvPr id="4" name="Footer Placeholder 3">
            <a:extLst>
              <a:ext uri="{FF2B5EF4-FFF2-40B4-BE49-F238E27FC236}">
                <a16:creationId xmlns:a16="http://schemas.microsoft.com/office/drawing/2014/main" id="{A8309C3D-9344-10FF-93A2-B7E65467FCF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A61C950-7349-3193-0CFD-FE1F02A56A58}"/>
              </a:ext>
            </a:extLst>
          </p:cNvPr>
          <p:cNvSpPr>
            <a:spLocks noGrp="1"/>
          </p:cNvSpPr>
          <p:nvPr>
            <p:ph type="sldNum" sz="quarter" idx="12"/>
          </p:nvPr>
        </p:nvSpPr>
        <p:spPr/>
        <p:txBody>
          <a:bodyPr/>
          <a:lstStyle/>
          <a:p>
            <a:fld id="{2386F266-6F7C-F24D-8E82-A4E3A4312AE7}" type="slidenum">
              <a:rPr lang="en-US" smtClean="0"/>
              <a:t>‹#›</a:t>
            </a:fld>
            <a:endParaRPr lang="en-US"/>
          </a:p>
        </p:txBody>
      </p:sp>
    </p:spTree>
    <p:extLst>
      <p:ext uri="{BB962C8B-B14F-4D97-AF65-F5344CB8AC3E}">
        <p14:creationId xmlns:p14="http://schemas.microsoft.com/office/powerpoint/2010/main" val="28258449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EB62DA0-C745-C1E2-2720-A98721FECCA3}"/>
              </a:ext>
            </a:extLst>
          </p:cNvPr>
          <p:cNvSpPr>
            <a:spLocks noGrp="1"/>
          </p:cNvSpPr>
          <p:nvPr>
            <p:ph type="dt" sz="half" idx="10"/>
          </p:nvPr>
        </p:nvSpPr>
        <p:spPr/>
        <p:txBody>
          <a:bodyPr/>
          <a:lstStyle/>
          <a:p>
            <a:fld id="{14A8FE00-3819-D445-B13B-A5B48B33EF0B}" type="datetimeFigureOut">
              <a:rPr lang="en-US" smtClean="0"/>
              <a:t>5/5/2025</a:t>
            </a:fld>
            <a:endParaRPr lang="en-US"/>
          </a:p>
        </p:txBody>
      </p:sp>
      <p:sp>
        <p:nvSpPr>
          <p:cNvPr id="3" name="Footer Placeholder 2">
            <a:extLst>
              <a:ext uri="{FF2B5EF4-FFF2-40B4-BE49-F238E27FC236}">
                <a16:creationId xmlns:a16="http://schemas.microsoft.com/office/drawing/2014/main" id="{4B09823C-A069-3A95-0272-BECCB1DDE32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189BB5-14D3-FD85-ED7F-9A5BE16027DA}"/>
              </a:ext>
            </a:extLst>
          </p:cNvPr>
          <p:cNvSpPr>
            <a:spLocks noGrp="1"/>
          </p:cNvSpPr>
          <p:nvPr>
            <p:ph type="sldNum" sz="quarter" idx="12"/>
          </p:nvPr>
        </p:nvSpPr>
        <p:spPr/>
        <p:txBody>
          <a:bodyPr/>
          <a:lstStyle/>
          <a:p>
            <a:fld id="{2386F266-6F7C-F24D-8E82-A4E3A4312AE7}" type="slidenum">
              <a:rPr lang="en-US" smtClean="0"/>
              <a:t>‹#›</a:t>
            </a:fld>
            <a:endParaRPr lang="en-US"/>
          </a:p>
        </p:txBody>
      </p:sp>
    </p:spTree>
    <p:extLst>
      <p:ext uri="{BB962C8B-B14F-4D97-AF65-F5344CB8AC3E}">
        <p14:creationId xmlns:p14="http://schemas.microsoft.com/office/powerpoint/2010/main" val="3639544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FD8A7-E2B0-54B0-C70B-BDC82F85F3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D2C57B1-3A54-718E-2C00-D2A5411B36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0B787B-CF66-D3A1-59A7-1438D2F092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A471E4-EAE0-91E9-041F-11B387461520}"/>
              </a:ext>
            </a:extLst>
          </p:cNvPr>
          <p:cNvSpPr>
            <a:spLocks noGrp="1"/>
          </p:cNvSpPr>
          <p:nvPr>
            <p:ph type="dt" sz="half" idx="10"/>
          </p:nvPr>
        </p:nvSpPr>
        <p:spPr/>
        <p:txBody>
          <a:bodyPr/>
          <a:lstStyle/>
          <a:p>
            <a:fld id="{14A8FE00-3819-D445-B13B-A5B48B33EF0B}" type="datetimeFigureOut">
              <a:rPr lang="en-US" smtClean="0"/>
              <a:t>5/5/2025</a:t>
            </a:fld>
            <a:endParaRPr lang="en-US"/>
          </a:p>
        </p:txBody>
      </p:sp>
      <p:sp>
        <p:nvSpPr>
          <p:cNvPr id="6" name="Footer Placeholder 5">
            <a:extLst>
              <a:ext uri="{FF2B5EF4-FFF2-40B4-BE49-F238E27FC236}">
                <a16:creationId xmlns:a16="http://schemas.microsoft.com/office/drawing/2014/main" id="{BB83A1E2-4F84-0932-5831-2D86AACB2F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A1BEA4-91EA-2820-6926-645538CECCB8}"/>
              </a:ext>
            </a:extLst>
          </p:cNvPr>
          <p:cNvSpPr>
            <a:spLocks noGrp="1"/>
          </p:cNvSpPr>
          <p:nvPr>
            <p:ph type="sldNum" sz="quarter" idx="12"/>
          </p:nvPr>
        </p:nvSpPr>
        <p:spPr/>
        <p:txBody>
          <a:bodyPr/>
          <a:lstStyle/>
          <a:p>
            <a:fld id="{2386F266-6F7C-F24D-8E82-A4E3A4312AE7}" type="slidenum">
              <a:rPr lang="en-US" smtClean="0"/>
              <a:t>‹#›</a:t>
            </a:fld>
            <a:endParaRPr lang="en-US"/>
          </a:p>
        </p:txBody>
      </p:sp>
    </p:spTree>
    <p:extLst>
      <p:ext uri="{BB962C8B-B14F-4D97-AF65-F5344CB8AC3E}">
        <p14:creationId xmlns:p14="http://schemas.microsoft.com/office/powerpoint/2010/main" val="115254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856749-6A89-4EBE-8800-4ED7D884FC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2FFF73-F289-7F66-973F-533256280C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2A36D4-F8E8-A476-E576-38ECE25972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C70C165-D4F5-FF0A-3547-58E7C877C417}"/>
              </a:ext>
            </a:extLst>
          </p:cNvPr>
          <p:cNvSpPr>
            <a:spLocks noGrp="1"/>
          </p:cNvSpPr>
          <p:nvPr>
            <p:ph type="dt" sz="half" idx="10"/>
          </p:nvPr>
        </p:nvSpPr>
        <p:spPr/>
        <p:txBody>
          <a:bodyPr/>
          <a:lstStyle/>
          <a:p>
            <a:fld id="{14A8FE00-3819-D445-B13B-A5B48B33EF0B}" type="datetimeFigureOut">
              <a:rPr lang="en-US" smtClean="0"/>
              <a:t>5/5/2025</a:t>
            </a:fld>
            <a:endParaRPr lang="en-US"/>
          </a:p>
        </p:txBody>
      </p:sp>
      <p:sp>
        <p:nvSpPr>
          <p:cNvPr id="6" name="Footer Placeholder 5">
            <a:extLst>
              <a:ext uri="{FF2B5EF4-FFF2-40B4-BE49-F238E27FC236}">
                <a16:creationId xmlns:a16="http://schemas.microsoft.com/office/drawing/2014/main" id="{B41680D5-E49F-B856-645B-98F09E285A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3B8B65-3C10-0112-E518-F28FBB2E1D7F}"/>
              </a:ext>
            </a:extLst>
          </p:cNvPr>
          <p:cNvSpPr>
            <a:spLocks noGrp="1"/>
          </p:cNvSpPr>
          <p:nvPr>
            <p:ph type="sldNum" sz="quarter" idx="12"/>
          </p:nvPr>
        </p:nvSpPr>
        <p:spPr/>
        <p:txBody>
          <a:bodyPr/>
          <a:lstStyle/>
          <a:p>
            <a:fld id="{2386F266-6F7C-F24D-8E82-A4E3A4312AE7}" type="slidenum">
              <a:rPr lang="en-US" smtClean="0"/>
              <a:t>‹#›</a:t>
            </a:fld>
            <a:endParaRPr lang="en-US"/>
          </a:p>
        </p:txBody>
      </p:sp>
    </p:spTree>
    <p:extLst>
      <p:ext uri="{BB962C8B-B14F-4D97-AF65-F5344CB8AC3E}">
        <p14:creationId xmlns:p14="http://schemas.microsoft.com/office/powerpoint/2010/main" val="2143005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23970E-BA97-E237-7490-A7ADF545E31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745953-6828-1702-7EC5-29EF3F6B9FE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7F53C5-844F-ACF1-28B4-6CD9E78E75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4A8FE00-3819-D445-B13B-A5B48B33EF0B}" type="datetimeFigureOut">
              <a:rPr lang="en-US" smtClean="0"/>
              <a:t>5/5/2025</a:t>
            </a:fld>
            <a:endParaRPr lang="en-US"/>
          </a:p>
        </p:txBody>
      </p:sp>
      <p:sp>
        <p:nvSpPr>
          <p:cNvPr id="5" name="Footer Placeholder 4">
            <a:extLst>
              <a:ext uri="{FF2B5EF4-FFF2-40B4-BE49-F238E27FC236}">
                <a16:creationId xmlns:a16="http://schemas.microsoft.com/office/drawing/2014/main" id="{84EFB542-CC9D-823B-96B9-DC0E170E550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6C981D3-8EB9-9725-2D80-B25E466C5B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386F266-6F7C-F24D-8E82-A4E3A4312AE7}" type="slidenum">
              <a:rPr lang="en-US" smtClean="0"/>
              <a:t>‹#›</a:t>
            </a:fld>
            <a:endParaRPr lang="en-US"/>
          </a:p>
        </p:txBody>
      </p:sp>
    </p:spTree>
    <p:extLst>
      <p:ext uri="{BB962C8B-B14F-4D97-AF65-F5344CB8AC3E}">
        <p14:creationId xmlns:p14="http://schemas.microsoft.com/office/powerpoint/2010/main" val="132240556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chart" Target="../charts/chart6.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2.png"/><Relationship Id="rId7"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33.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6.PNG"/><Relationship Id="rId5" Type="http://schemas.openxmlformats.org/officeDocument/2006/relationships/image" Target="../media/image6.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25.png"/><Relationship Id="rId3" Type="http://schemas.openxmlformats.org/officeDocument/2006/relationships/image" Target="../media/image2.png"/><Relationship Id="rId7" Type="http://schemas.microsoft.com/office/2007/relationships/hdphoto" Target="../media/hdphoto1.wdp"/><Relationship Id="rId12"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diagramColors" Target="../diagrams/colors1.xml"/><Relationship Id="rId5" Type="http://schemas.openxmlformats.org/officeDocument/2006/relationships/image" Target="../media/image7.png"/><Relationship Id="rId10" Type="http://schemas.openxmlformats.org/officeDocument/2006/relationships/diagramQuickStyle" Target="../diagrams/quickStyle1.xml"/><Relationship Id="rId4" Type="http://schemas.openxmlformats.org/officeDocument/2006/relationships/image" Target="../media/image1.png"/><Relationship Id="rId9"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1.png"/><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image" Target="../media/image1.png"/><Relationship Id="rId9"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chart" Target="../charts/chart3.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blue and green gradient&#10;&#10;AI-generated content may be incorrect.">
            <a:extLst>
              <a:ext uri="{FF2B5EF4-FFF2-40B4-BE49-F238E27FC236}">
                <a16:creationId xmlns:a16="http://schemas.microsoft.com/office/drawing/2014/main" id="{B08AF3D6-AFAE-8C2F-62DA-6283B2E062FA}"/>
              </a:ext>
            </a:extLst>
          </p:cNvPr>
          <p:cNvPicPr>
            <a:picLocks noChangeAspect="1"/>
          </p:cNvPicPr>
          <p:nvPr/>
        </p:nvPicPr>
        <p:blipFill>
          <a:blip r:embed="rId3"/>
          <a:srcRect l="6135" t="11185" r="6486" b="9603"/>
          <a:stretch/>
        </p:blipFill>
        <p:spPr>
          <a:xfrm>
            <a:off x="106680" y="5979503"/>
            <a:ext cx="11978640" cy="798763"/>
          </a:xfrm>
          <a:prstGeom prst="rect">
            <a:avLst/>
          </a:prstGeom>
        </p:spPr>
      </p:pic>
      <p:pic>
        <p:nvPicPr>
          <p:cNvPr id="3" name="Picture 2" descr="A blue and green gradient&#10;&#10;AI-generated content may be incorrect.">
            <a:extLst>
              <a:ext uri="{FF2B5EF4-FFF2-40B4-BE49-F238E27FC236}">
                <a16:creationId xmlns:a16="http://schemas.microsoft.com/office/drawing/2014/main" id="{D4027A2A-78E2-3AEE-18E6-ECECD2A9E802}"/>
              </a:ext>
            </a:extLst>
          </p:cNvPr>
          <p:cNvPicPr>
            <a:picLocks noChangeAspect="1"/>
          </p:cNvPicPr>
          <p:nvPr/>
        </p:nvPicPr>
        <p:blipFill>
          <a:blip r:embed="rId3"/>
          <a:srcRect l="6135" t="11185" r="6486" b="9603"/>
          <a:stretch/>
        </p:blipFill>
        <p:spPr>
          <a:xfrm>
            <a:off x="106680" y="79734"/>
            <a:ext cx="11978640" cy="1674102"/>
          </a:xfrm>
          <a:prstGeom prst="rect">
            <a:avLst/>
          </a:prstGeom>
        </p:spPr>
      </p:pic>
      <p:sp>
        <p:nvSpPr>
          <p:cNvPr id="10" name="Title 1">
            <a:extLst>
              <a:ext uri="{FF2B5EF4-FFF2-40B4-BE49-F238E27FC236}">
                <a16:creationId xmlns:a16="http://schemas.microsoft.com/office/drawing/2014/main" id="{CB1995C4-44F0-E9EE-DBE4-68C01B118976}"/>
              </a:ext>
            </a:extLst>
          </p:cNvPr>
          <p:cNvSpPr txBox="1">
            <a:spLocks/>
          </p:cNvSpPr>
          <p:nvPr/>
        </p:nvSpPr>
        <p:spPr>
          <a:xfrm>
            <a:off x="1373937" y="4409363"/>
            <a:ext cx="9444125" cy="101566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100" i="1" spc="600" dirty="0">
                <a:solidFill>
                  <a:schemeClr val="tx2"/>
                </a:solidFill>
                <a:latin typeface="Poppins Light" pitchFamily="2" charset="77"/>
                <a:cs typeface="Poppins Light" pitchFamily="2" charset="77"/>
              </a:rPr>
              <a:t>Ian Thompson, Transportation Planner</a:t>
            </a:r>
          </a:p>
          <a:p>
            <a:pPr algn="ctr"/>
            <a:r>
              <a:rPr lang="en-US" sz="2100" i="1" spc="600" dirty="0">
                <a:solidFill>
                  <a:schemeClr val="tx2"/>
                </a:solidFill>
                <a:latin typeface="Poppins Light" pitchFamily="2" charset="77"/>
                <a:cs typeface="Poppins Light" pitchFamily="2" charset="77"/>
              </a:rPr>
              <a:t>Southeast Michigan Council of Governments</a:t>
            </a:r>
          </a:p>
        </p:txBody>
      </p:sp>
      <p:pic>
        <p:nvPicPr>
          <p:cNvPr id="14" name="Picture 13">
            <a:extLst>
              <a:ext uri="{FF2B5EF4-FFF2-40B4-BE49-F238E27FC236}">
                <a16:creationId xmlns:a16="http://schemas.microsoft.com/office/drawing/2014/main" id="{D05C1136-777F-35E5-1924-99286E7C3540}"/>
              </a:ext>
            </a:extLst>
          </p:cNvPr>
          <p:cNvPicPr>
            <a:picLocks noChangeAspect="1"/>
          </p:cNvPicPr>
          <p:nvPr/>
        </p:nvPicPr>
        <p:blipFill>
          <a:blip r:embed="rId4"/>
          <a:stretch>
            <a:fillRect/>
          </a:stretch>
        </p:blipFill>
        <p:spPr>
          <a:xfrm>
            <a:off x="7289136" y="6115542"/>
            <a:ext cx="4722980" cy="528875"/>
          </a:xfrm>
          <a:prstGeom prst="rect">
            <a:avLst/>
          </a:prstGeom>
        </p:spPr>
      </p:pic>
      <p:grpSp>
        <p:nvGrpSpPr>
          <p:cNvPr id="4" name="Group 3">
            <a:extLst>
              <a:ext uri="{FF2B5EF4-FFF2-40B4-BE49-F238E27FC236}">
                <a16:creationId xmlns:a16="http://schemas.microsoft.com/office/drawing/2014/main" id="{21789F3A-D814-62D1-F9E6-31E8504001D5}"/>
              </a:ext>
            </a:extLst>
          </p:cNvPr>
          <p:cNvGrpSpPr>
            <a:grpSpLocks/>
          </p:cNvGrpSpPr>
          <p:nvPr/>
        </p:nvGrpSpPr>
        <p:grpSpPr bwMode="auto">
          <a:xfrm>
            <a:off x="9921958" y="390816"/>
            <a:ext cx="1892029" cy="2237362"/>
            <a:chOff x="1332" y="222"/>
            <a:chExt cx="3829" cy="3910"/>
          </a:xfrm>
          <a:solidFill>
            <a:srgbClr val="76BD22"/>
          </a:solidFill>
        </p:grpSpPr>
        <p:sp>
          <p:nvSpPr>
            <p:cNvPr id="6" name="Rectangle 4">
              <a:extLst>
                <a:ext uri="{FF2B5EF4-FFF2-40B4-BE49-F238E27FC236}">
                  <a16:creationId xmlns:a16="http://schemas.microsoft.com/office/drawing/2014/main" id="{2CC29B15-1F7D-5EB0-163C-3E6702384EE0}"/>
                </a:ext>
              </a:extLst>
            </p:cNvPr>
            <p:cNvSpPr>
              <a:spLocks noChangeArrowheads="1"/>
            </p:cNvSpPr>
            <p:nvPr/>
          </p:nvSpPr>
          <p:spPr bwMode="auto">
            <a:xfrm>
              <a:off x="1332" y="1212"/>
              <a:ext cx="1027" cy="947"/>
            </a:xfrm>
            <a:prstGeom prst="rect">
              <a:avLst/>
            </a:prstGeom>
            <a:grpFill/>
            <a:ln w="12700">
              <a:noFill/>
              <a:miter lim="800000"/>
              <a:headEnd/>
              <a:tailEnd/>
            </a:ln>
          </p:spPr>
          <p:txBody>
            <a:bodyPr wrap="none" anchor="ctr"/>
            <a:lstStyle/>
            <a:p>
              <a:pPr>
                <a:defRPr/>
              </a:pPr>
              <a:endParaRPr lang="en-US">
                <a:latin typeface="Times New Roman" pitchFamily="27" charset="0"/>
              </a:endParaRPr>
            </a:p>
          </p:txBody>
        </p:sp>
        <p:sp>
          <p:nvSpPr>
            <p:cNvPr id="8" name="Rectangle 5">
              <a:extLst>
                <a:ext uri="{FF2B5EF4-FFF2-40B4-BE49-F238E27FC236}">
                  <a16:creationId xmlns:a16="http://schemas.microsoft.com/office/drawing/2014/main" id="{5A4A8F6B-CC97-35A3-2F27-8F5F23587E35}"/>
                </a:ext>
              </a:extLst>
            </p:cNvPr>
            <p:cNvSpPr>
              <a:spLocks noChangeArrowheads="1"/>
            </p:cNvSpPr>
            <p:nvPr/>
          </p:nvSpPr>
          <p:spPr bwMode="auto">
            <a:xfrm>
              <a:off x="2407" y="981"/>
              <a:ext cx="1242" cy="1179"/>
            </a:xfrm>
            <a:prstGeom prst="rect">
              <a:avLst/>
            </a:prstGeom>
            <a:grpFill/>
            <a:ln w="12700">
              <a:noFill/>
              <a:miter lim="800000"/>
              <a:headEnd/>
              <a:tailEnd/>
            </a:ln>
          </p:spPr>
          <p:txBody>
            <a:bodyPr wrap="none" anchor="ctr"/>
            <a:lstStyle/>
            <a:p>
              <a:pPr>
                <a:defRPr/>
              </a:pPr>
              <a:endParaRPr lang="en-US">
                <a:latin typeface="Times New Roman" pitchFamily="27" charset="0"/>
              </a:endParaRPr>
            </a:p>
          </p:txBody>
        </p:sp>
        <p:sp>
          <p:nvSpPr>
            <p:cNvPr id="9" name="Rectangle 6">
              <a:extLst>
                <a:ext uri="{FF2B5EF4-FFF2-40B4-BE49-F238E27FC236}">
                  <a16:creationId xmlns:a16="http://schemas.microsoft.com/office/drawing/2014/main" id="{D0BEC38F-2AFE-2AD0-3B26-630A2FE404DB}"/>
                </a:ext>
              </a:extLst>
            </p:cNvPr>
            <p:cNvSpPr>
              <a:spLocks noChangeArrowheads="1"/>
            </p:cNvSpPr>
            <p:nvPr/>
          </p:nvSpPr>
          <p:spPr bwMode="auto">
            <a:xfrm>
              <a:off x="1357" y="2207"/>
              <a:ext cx="1218" cy="956"/>
            </a:xfrm>
            <a:prstGeom prst="rect">
              <a:avLst/>
            </a:prstGeom>
            <a:grpFill/>
            <a:ln w="12700">
              <a:noFill/>
              <a:miter lim="800000"/>
              <a:headEnd/>
              <a:tailEnd/>
            </a:ln>
          </p:spPr>
          <p:txBody>
            <a:bodyPr wrap="none" anchor="ctr"/>
            <a:lstStyle/>
            <a:p>
              <a:pPr>
                <a:defRPr/>
              </a:pPr>
              <a:endParaRPr lang="en-US">
                <a:latin typeface="Times New Roman" pitchFamily="27" charset="0"/>
              </a:endParaRPr>
            </a:p>
          </p:txBody>
        </p:sp>
        <p:sp>
          <p:nvSpPr>
            <p:cNvPr id="11" name="Freeform 7">
              <a:extLst>
                <a:ext uri="{FF2B5EF4-FFF2-40B4-BE49-F238E27FC236}">
                  <a16:creationId xmlns:a16="http://schemas.microsoft.com/office/drawing/2014/main" id="{E72C8866-C180-8D5D-5CC8-8297F3045CE0}"/>
                </a:ext>
              </a:extLst>
            </p:cNvPr>
            <p:cNvSpPr>
              <a:spLocks/>
            </p:cNvSpPr>
            <p:nvPr/>
          </p:nvSpPr>
          <p:spPr bwMode="auto">
            <a:xfrm>
              <a:off x="2151" y="3212"/>
              <a:ext cx="1150" cy="920"/>
            </a:xfrm>
            <a:custGeom>
              <a:avLst/>
              <a:gdLst>
                <a:gd name="T0" fmla="*/ 0 w 1150"/>
                <a:gd name="T1" fmla="*/ 0 h 920"/>
                <a:gd name="T2" fmla="*/ 0 w 1150"/>
                <a:gd name="T3" fmla="*/ 919 h 920"/>
                <a:gd name="T4" fmla="*/ 567 w 1150"/>
                <a:gd name="T5" fmla="*/ 919 h 920"/>
                <a:gd name="T6" fmla="*/ 551 w 1150"/>
                <a:gd name="T7" fmla="*/ 844 h 920"/>
                <a:gd name="T8" fmla="*/ 605 w 1150"/>
                <a:gd name="T9" fmla="*/ 849 h 920"/>
                <a:gd name="T10" fmla="*/ 599 w 1150"/>
                <a:gd name="T11" fmla="*/ 817 h 920"/>
                <a:gd name="T12" fmla="*/ 621 w 1150"/>
                <a:gd name="T13" fmla="*/ 792 h 920"/>
                <a:gd name="T14" fmla="*/ 615 w 1150"/>
                <a:gd name="T15" fmla="*/ 776 h 920"/>
                <a:gd name="T16" fmla="*/ 673 w 1150"/>
                <a:gd name="T17" fmla="*/ 712 h 920"/>
                <a:gd name="T18" fmla="*/ 790 w 1150"/>
                <a:gd name="T19" fmla="*/ 547 h 920"/>
                <a:gd name="T20" fmla="*/ 864 w 1150"/>
                <a:gd name="T21" fmla="*/ 499 h 920"/>
                <a:gd name="T22" fmla="*/ 944 w 1150"/>
                <a:gd name="T23" fmla="*/ 393 h 920"/>
                <a:gd name="T24" fmla="*/ 965 w 1150"/>
                <a:gd name="T25" fmla="*/ 387 h 920"/>
                <a:gd name="T26" fmla="*/ 1029 w 1150"/>
                <a:gd name="T27" fmla="*/ 409 h 920"/>
                <a:gd name="T28" fmla="*/ 1035 w 1150"/>
                <a:gd name="T29" fmla="*/ 350 h 920"/>
                <a:gd name="T30" fmla="*/ 1045 w 1150"/>
                <a:gd name="T31" fmla="*/ 314 h 920"/>
                <a:gd name="T32" fmla="*/ 1108 w 1150"/>
                <a:gd name="T33" fmla="*/ 276 h 920"/>
                <a:gd name="T34" fmla="*/ 1149 w 1150"/>
                <a:gd name="T35" fmla="*/ 156 h 920"/>
                <a:gd name="T36" fmla="*/ 1087 w 1150"/>
                <a:gd name="T37" fmla="*/ 116 h 920"/>
                <a:gd name="T38" fmla="*/ 1082 w 1150"/>
                <a:gd name="T39" fmla="*/ 91 h 920"/>
                <a:gd name="T40" fmla="*/ 1051 w 1150"/>
                <a:gd name="T41" fmla="*/ 91 h 920"/>
                <a:gd name="T42" fmla="*/ 997 w 1150"/>
                <a:gd name="T43" fmla="*/ 37 h 920"/>
                <a:gd name="T44" fmla="*/ 960 w 1150"/>
                <a:gd name="T45" fmla="*/ 0 h 920"/>
                <a:gd name="T46" fmla="*/ 0 w 1150"/>
                <a:gd name="T47" fmla="*/ 0 h 9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50"/>
                <a:gd name="T73" fmla="*/ 0 h 920"/>
                <a:gd name="T74" fmla="*/ 1150 w 1150"/>
                <a:gd name="T75" fmla="*/ 920 h 92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50" h="920">
                  <a:moveTo>
                    <a:pt x="0" y="0"/>
                  </a:moveTo>
                  <a:lnTo>
                    <a:pt x="0" y="919"/>
                  </a:lnTo>
                  <a:lnTo>
                    <a:pt x="567" y="919"/>
                  </a:lnTo>
                  <a:lnTo>
                    <a:pt x="551" y="844"/>
                  </a:lnTo>
                  <a:lnTo>
                    <a:pt x="605" y="849"/>
                  </a:lnTo>
                  <a:lnTo>
                    <a:pt x="599" y="817"/>
                  </a:lnTo>
                  <a:lnTo>
                    <a:pt x="621" y="792"/>
                  </a:lnTo>
                  <a:lnTo>
                    <a:pt x="615" y="776"/>
                  </a:lnTo>
                  <a:lnTo>
                    <a:pt x="673" y="712"/>
                  </a:lnTo>
                  <a:lnTo>
                    <a:pt x="790" y="547"/>
                  </a:lnTo>
                  <a:lnTo>
                    <a:pt x="864" y="499"/>
                  </a:lnTo>
                  <a:lnTo>
                    <a:pt x="944" y="393"/>
                  </a:lnTo>
                  <a:lnTo>
                    <a:pt x="965" y="387"/>
                  </a:lnTo>
                  <a:lnTo>
                    <a:pt x="1029" y="409"/>
                  </a:lnTo>
                  <a:lnTo>
                    <a:pt x="1035" y="350"/>
                  </a:lnTo>
                  <a:lnTo>
                    <a:pt x="1045" y="314"/>
                  </a:lnTo>
                  <a:lnTo>
                    <a:pt x="1108" y="276"/>
                  </a:lnTo>
                  <a:lnTo>
                    <a:pt x="1149" y="156"/>
                  </a:lnTo>
                  <a:lnTo>
                    <a:pt x="1087" y="116"/>
                  </a:lnTo>
                  <a:lnTo>
                    <a:pt x="1082" y="91"/>
                  </a:lnTo>
                  <a:lnTo>
                    <a:pt x="1051" y="91"/>
                  </a:lnTo>
                  <a:lnTo>
                    <a:pt x="997" y="37"/>
                  </a:lnTo>
                  <a:lnTo>
                    <a:pt x="960" y="0"/>
                  </a:lnTo>
                  <a:lnTo>
                    <a:pt x="0" y="0"/>
                  </a:lnTo>
                </a:path>
              </a:pathLst>
            </a:custGeom>
            <a:grpFill/>
            <a:ln w="12700" cap="rnd">
              <a:noFill/>
              <a:round/>
              <a:headEnd/>
              <a:tailEnd/>
            </a:ln>
          </p:spPr>
          <p:txBody>
            <a:bodyPr/>
            <a:lstStyle/>
            <a:p>
              <a:pPr>
                <a:defRPr/>
              </a:pPr>
              <a:endParaRPr lang="en-US">
                <a:latin typeface="Times New Roman" pitchFamily="27" charset="0"/>
              </a:endParaRPr>
            </a:p>
          </p:txBody>
        </p:sp>
        <p:sp>
          <p:nvSpPr>
            <p:cNvPr id="12" name="Freeform 8">
              <a:extLst>
                <a:ext uri="{FF2B5EF4-FFF2-40B4-BE49-F238E27FC236}">
                  <a16:creationId xmlns:a16="http://schemas.microsoft.com/office/drawing/2014/main" id="{521AAFED-5DD8-829B-4988-3A43EEE092BA}"/>
                </a:ext>
              </a:extLst>
            </p:cNvPr>
            <p:cNvSpPr>
              <a:spLocks/>
            </p:cNvSpPr>
            <p:nvPr/>
          </p:nvSpPr>
          <p:spPr bwMode="auto">
            <a:xfrm>
              <a:off x="2631" y="2207"/>
              <a:ext cx="1418" cy="1116"/>
            </a:xfrm>
            <a:custGeom>
              <a:avLst/>
              <a:gdLst>
                <a:gd name="T0" fmla="*/ 691 w 1418"/>
                <a:gd name="T1" fmla="*/ 1115 h 1116"/>
                <a:gd name="T2" fmla="*/ 653 w 1418"/>
                <a:gd name="T3" fmla="*/ 1094 h 1116"/>
                <a:gd name="T4" fmla="*/ 643 w 1418"/>
                <a:gd name="T5" fmla="*/ 1046 h 1116"/>
                <a:gd name="T6" fmla="*/ 600 w 1418"/>
                <a:gd name="T7" fmla="*/ 1046 h 1116"/>
                <a:gd name="T8" fmla="*/ 525 w 1418"/>
                <a:gd name="T9" fmla="*/ 957 h 1116"/>
                <a:gd name="T10" fmla="*/ 0 w 1418"/>
                <a:gd name="T11" fmla="*/ 957 h 1116"/>
                <a:gd name="T12" fmla="*/ 0 w 1418"/>
                <a:gd name="T13" fmla="*/ 0 h 1116"/>
                <a:gd name="T14" fmla="*/ 1417 w 1418"/>
                <a:gd name="T15" fmla="*/ 0 h 1116"/>
                <a:gd name="T16" fmla="*/ 1343 w 1418"/>
                <a:gd name="T17" fmla="*/ 91 h 1116"/>
                <a:gd name="T18" fmla="*/ 1337 w 1418"/>
                <a:gd name="T19" fmla="*/ 164 h 1116"/>
                <a:gd name="T20" fmla="*/ 1327 w 1418"/>
                <a:gd name="T21" fmla="*/ 196 h 1116"/>
                <a:gd name="T22" fmla="*/ 1327 w 1418"/>
                <a:gd name="T23" fmla="*/ 234 h 1116"/>
                <a:gd name="T24" fmla="*/ 1280 w 1418"/>
                <a:gd name="T25" fmla="*/ 260 h 1116"/>
                <a:gd name="T26" fmla="*/ 1152 w 1418"/>
                <a:gd name="T27" fmla="*/ 314 h 1116"/>
                <a:gd name="T28" fmla="*/ 1025 w 1418"/>
                <a:gd name="T29" fmla="*/ 355 h 1116"/>
                <a:gd name="T30" fmla="*/ 971 w 1418"/>
                <a:gd name="T31" fmla="*/ 409 h 1116"/>
                <a:gd name="T32" fmla="*/ 871 w 1418"/>
                <a:gd name="T33" fmla="*/ 473 h 1116"/>
                <a:gd name="T34" fmla="*/ 834 w 1418"/>
                <a:gd name="T35" fmla="*/ 515 h 1116"/>
                <a:gd name="T36" fmla="*/ 812 w 1418"/>
                <a:gd name="T37" fmla="*/ 626 h 1116"/>
                <a:gd name="T38" fmla="*/ 828 w 1418"/>
                <a:gd name="T39" fmla="*/ 674 h 1116"/>
                <a:gd name="T40" fmla="*/ 780 w 1418"/>
                <a:gd name="T41" fmla="*/ 765 h 1116"/>
                <a:gd name="T42" fmla="*/ 707 w 1418"/>
                <a:gd name="T43" fmla="*/ 983 h 1116"/>
                <a:gd name="T44" fmla="*/ 691 w 1418"/>
                <a:gd name="T45" fmla="*/ 1115 h 11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18"/>
                <a:gd name="T70" fmla="*/ 0 h 1116"/>
                <a:gd name="T71" fmla="*/ 1418 w 1418"/>
                <a:gd name="T72" fmla="*/ 1116 h 11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18" h="1116">
                  <a:moveTo>
                    <a:pt x="691" y="1115"/>
                  </a:moveTo>
                  <a:lnTo>
                    <a:pt x="653" y="1094"/>
                  </a:lnTo>
                  <a:lnTo>
                    <a:pt x="643" y="1046"/>
                  </a:lnTo>
                  <a:lnTo>
                    <a:pt x="600" y="1046"/>
                  </a:lnTo>
                  <a:lnTo>
                    <a:pt x="525" y="957"/>
                  </a:lnTo>
                  <a:lnTo>
                    <a:pt x="0" y="957"/>
                  </a:lnTo>
                  <a:lnTo>
                    <a:pt x="0" y="0"/>
                  </a:lnTo>
                  <a:lnTo>
                    <a:pt x="1417" y="0"/>
                  </a:lnTo>
                  <a:lnTo>
                    <a:pt x="1343" y="91"/>
                  </a:lnTo>
                  <a:lnTo>
                    <a:pt x="1337" y="164"/>
                  </a:lnTo>
                  <a:lnTo>
                    <a:pt x="1327" y="196"/>
                  </a:lnTo>
                  <a:lnTo>
                    <a:pt x="1327" y="234"/>
                  </a:lnTo>
                  <a:lnTo>
                    <a:pt x="1280" y="260"/>
                  </a:lnTo>
                  <a:lnTo>
                    <a:pt x="1152" y="314"/>
                  </a:lnTo>
                  <a:lnTo>
                    <a:pt x="1025" y="355"/>
                  </a:lnTo>
                  <a:lnTo>
                    <a:pt x="971" y="409"/>
                  </a:lnTo>
                  <a:lnTo>
                    <a:pt x="871" y="473"/>
                  </a:lnTo>
                  <a:lnTo>
                    <a:pt x="834" y="515"/>
                  </a:lnTo>
                  <a:lnTo>
                    <a:pt x="812" y="626"/>
                  </a:lnTo>
                  <a:lnTo>
                    <a:pt x="828" y="674"/>
                  </a:lnTo>
                  <a:lnTo>
                    <a:pt x="780" y="765"/>
                  </a:lnTo>
                  <a:lnTo>
                    <a:pt x="707" y="983"/>
                  </a:lnTo>
                  <a:lnTo>
                    <a:pt x="691" y="1115"/>
                  </a:lnTo>
                </a:path>
              </a:pathLst>
            </a:custGeom>
            <a:grpFill/>
            <a:ln w="12700" cap="rnd">
              <a:noFill/>
              <a:round/>
              <a:headEnd/>
              <a:tailEnd/>
            </a:ln>
          </p:spPr>
          <p:txBody>
            <a:bodyPr/>
            <a:lstStyle/>
            <a:p>
              <a:pPr>
                <a:defRPr/>
              </a:pPr>
              <a:endParaRPr lang="en-US" dirty="0">
                <a:latin typeface="Times New Roman" pitchFamily="27" charset="0"/>
              </a:endParaRPr>
            </a:p>
          </p:txBody>
        </p:sp>
        <p:sp>
          <p:nvSpPr>
            <p:cNvPr id="13" name="Freeform 9">
              <a:extLst>
                <a:ext uri="{FF2B5EF4-FFF2-40B4-BE49-F238E27FC236}">
                  <a16:creationId xmlns:a16="http://schemas.microsoft.com/office/drawing/2014/main" id="{64A6F99B-3A72-AEF0-8E89-BAE65BFBA000}"/>
                </a:ext>
              </a:extLst>
            </p:cNvPr>
            <p:cNvSpPr>
              <a:spLocks/>
            </p:cNvSpPr>
            <p:nvPr/>
          </p:nvSpPr>
          <p:spPr bwMode="auto">
            <a:xfrm>
              <a:off x="3442" y="2863"/>
              <a:ext cx="80" cy="294"/>
            </a:xfrm>
            <a:custGeom>
              <a:avLst/>
              <a:gdLst>
                <a:gd name="T0" fmla="*/ 27 w 80"/>
                <a:gd name="T1" fmla="*/ 293 h 294"/>
                <a:gd name="T2" fmla="*/ 0 w 80"/>
                <a:gd name="T3" fmla="*/ 261 h 294"/>
                <a:gd name="T4" fmla="*/ 5 w 80"/>
                <a:gd name="T5" fmla="*/ 197 h 294"/>
                <a:gd name="T6" fmla="*/ 16 w 80"/>
                <a:gd name="T7" fmla="*/ 112 h 294"/>
                <a:gd name="T8" fmla="*/ 37 w 80"/>
                <a:gd name="T9" fmla="*/ 48 h 294"/>
                <a:gd name="T10" fmla="*/ 68 w 80"/>
                <a:gd name="T11" fmla="*/ 0 h 294"/>
                <a:gd name="T12" fmla="*/ 68 w 80"/>
                <a:gd name="T13" fmla="*/ 54 h 294"/>
                <a:gd name="T14" fmla="*/ 79 w 80"/>
                <a:gd name="T15" fmla="*/ 112 h 294"/>
                <a:gd name="T16" fmla="*/ 74 w 80"/>
                <a:gd name="T17" fmla="*/ 191 h 294"/>
                <a:gd name="T18" fmla="*/ 27 w 80"/>
                <a:gd name="T19" fmla="*/ 293 h 2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294"/>
                <a:gd name="T32" fmla="*/ 80 w 80"/>
                <a:gd name="T33" fmla="*/ 294 h 2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294">
                  <a:moveTo>
                    <a:pt x="27" y="293"/>
                  </a:moveTo>
                  <a:lnTo>
                    <a:pt x="0" y="261"/>
                  </a:lnTo>
                  <a:lnTo>
                    <a:pt x="5" y="197"/>
                  </a:lnTo>
                  <a:lnTo>
                    <a:pt x="16" y="112"/>
                  </a:lnTo>
                  <a:lnTo>
                    <a:pt x="37" y="48"/>
                  </a:lnTo>
                  <a:lnTo>
                    <a:pt x="68" y="0"/>
                  </a:lnTo>
                  <a:lnTo>
                    <a:pt x="68" y="54"/>
                  </a:lnTo>
                  <a:lnTo>
                    <a:pt x="79" y="112"/>
                  </a:lnTo>
                  <a:lnTo>
                    <a:pt x="74" y="191"/>
                  </a:lnTo>
                  <a:lnTo>
                    <a:pt x="27" y="293"/>
                  </a:lnTo>
                </a:path>
              </a:pathLst>
            </a:custGeom>
            <a:grpFill/>
            <a:ln w="12700" cap="rnd">
              <a:noFill/>
              <a:round/>
              <a:headEnd/>
              <a:tailEnd/>
            </a:ln>
          </p:spPr>
          <p:txBody>
            <a:bodyPr/>
            <a:lstStyle/>
            <a:p>
              <a:pPr>
                <a:defRPr/>
              </a:pPr>
              <a:endParaRPr lang="en-US">
                <a:latin typeface="Times New Roman" pitchFamily="27" charset="0"/>
              </a:endParaRPr>
            </a:p>
          </p:txBody>
        </p:sp>
        <p:sp>
          <p:nvSpPr>
            <p:cNvPr id="15" name="Freeform 10">
              <a:extLst>
                <a:ext uri="{FF2B5EF4-FFF2-40B4-BE49-F238E27FC236}">
                  <a16:creationId xmlns:a16="http://schemas.microsoft.com/office/drawing/2014/main" id="{204D6DC5-2198-6473-3F61-B8E1D0C89F86}"/>
                </a:ext>
              </a:extLst>
            </p:cNvPr>
            <p:cNvSpPr>
              <a:spLocks/>
            </p:cNvSpPr>
            <p:nvPr/>
          </p:nvSpPr>
          <p:spPr bwMode="auto">
            <a:xfrm>
              <a:off x="3840" y="2480"/>
              <a:ext cx="100" cy="45"/>
            </a:xfrm>
            <a:custGeom>
              <a:avLst/>
              <a:gdLst>
                <a:gd name="T0" fmla="*/ 0 w 100"/>
                <a:gd name="T1" fmla="*/ 44 h 45"/>
                <a:gd name="T2" fmla="*/ 67 w 100"/>
                <a:gd name="T3" fmla="*/ 0 h 45"/>
                <a:gd name="T4" fmla="*/ 99 w 100"/>
                <a:gd name="T5" fmla="*/ 8 h 45"/>
                <a:gd name="T6" fmla="*/ 79 w 100"/>
                <a:gd name="T7" fmla="*/ 20 h 45"/>
                <a:gd name="T8" fmla="*/ 99 w 100"/>
                <a:gd name="T9" fmla="*/ 20 h 45"/>
                <a:gd name="T10" fmla="*/ 0 w 100"/>
                <a:gd name="T11" fmla="*/ 44 h 45"/>
                <a:gd name="T12" fmla="*/ 0 60000 65536"/>
                <a:gd name="T13" fmla="*/ 0 60000 65536"/>
                <a:gd name="T14" fmla="*/ 0 60000 65536"/>
                <a:gd name="T15" fmla="*/ 0 60000 65536"/>
                <a:gd name="T16" fmla="*/ 0 60000 65536"/>
                <a:gd name="T17" fmla="*/ 0 60000 65536"/>
                <a:gd name="T18" fmla="*/ 0 w 100"/>
                <a:gd name="T19" fmla="*/ 0 h 45"/>
                <a:gd name="T20" fmla="*/ 100 w 100"/>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0" h="45">
                  <a:moveTo>
                    <a:pt x="0" y="44"/>
                  </a:moveTo>
                  <a:lnTo>
                    <a:pt x="67" y="0"/>
                  </a:lnTo>
                  <a:lnTo>
                    <a:pt x="99" y="8"/>
                  </a:lnTo>
                  <a:lnTo>
                    <a:pt x="79" y="20"/>
                  </a:lnTo>
                  <a:lnTo>
                    <a:pt x="99" y="20"/>
                  </a:lnTo>
                  <a:lnTo>
                    <a:pt x="0" y="44"/>
                  </a:lnTo>
                </a:path>
              </a:pathLst>
            </a:custGeom>
            <a:grpFill/>
            <a:ln w="12700" cap="rnd">
              <a:noFill/>
              <a:round/>
              <a:headEnd/>
              <a:tailEnd/>
            </a:ln>
          </p:spPr>
          <p:txBody>
            <a:bodyPr/>
            <a:lstStyle/>
            <a:p>
              <a:pPr>
                <a:defRPr/>
              </a:pPr>
              <a:endParaRPr lang="en-US">
                <a:latin typeface="Times New Roman" pitchFamily="27" charset="0"/>
              </a:endParaRPr>
            </a:p>
          </p:txBody>
        </p:sp>
        <p:sp>
          <p:nvSpPr>
            <p:cNvPr id="16" name="Freeform 11">
              <a:extLst>
                <a:ext uri="{FF2B5EF4-FFF2-40B4-BE49-F238E27FC236}">
                  <a16:creationId xmlns:a16="http://schemas.microsoft.com/office/drawing/2014/main" id="{759B1BE8-33E0-EE62-0CDF-570C3207DFDC}"/>
                </a:ext>
              </a:extLst>
            </p:cNvPr>
            <p:cNvSpPr>
              <a:spLocks/>
            </p:cNvSpPr>
            <p:nvPr/>
          </p:nvSpPr>
          <p:spPr bwMode="auto">
            <a:xfrm>
              <a:off x="3696" y="985"/>
              <a:ext cx="809" cy="1176"/>
            </a:xfrm>
            <a:custGeom>
              <a:avLst/>
              <a:gdLst>
                <a:gd name="T0" fmla="*/ 0 w 809"/>
                <a:gd name="T1" fmla="*/ 0 h 1176"/>
                <a:gd name="T2" fmla="*/ 756 w 809"/>
                <a:gd name="T3" fmla="*/ 0 h 1176"/>
                <a:gd name="T4" fmla="*/ 756 w 809"/>
                <a:gd name="T5" fmla="*/ 474 h 1176"/>
                <a:gd name="T6" fmla="*/ 808 w 809"/>
                <a:gd name="T7" fmla="*/ 562 h 1176"/>
                <a:gd name="T8" fmla="*/ 772 w 809"/>
                <a:gd name="T9" fmla="*/ 550 h 1176"/>
                <a:gd name="T10" fmla="*/ 705 w 809"/>
                <a:gd name="T11" fmla="*/ 613 h 1176"/>
                <a:gd name="T12" fmla="*/ 585 w 809"/>
                <a:gd name="T13" fmla="*/ 653 h 1176"/>
                <a:gd name="T14" fmla="*/ 529 w 809"/>
                <a:gd name="T15" fmla="*/ 713 h 1176"/>
                <a:gd name="T16" fmla="*/ 525 w 809"/>
                <a:gd name="T17" fmla="*/ 753 h 1176"/>
                <a:gd name="T18" fmla="*/ 593 w 809"/>
                <a:gd name="T19" fmla="*/ 821 h 1176"/>
                <a:gd name="T20" fmla="*/ 593 w 809"/>
                <a:gd name="T21" fmla="*/ 856 h 1176"/>
                <a:gd name="T22" fmla="*/ 565 w 809"/>
                <a:gd name="T23" fmla="*/ 856 h 1176"/>
                <a:gd name="T24" fmla="*/ 569 w 809"/>
                <a:gd name="T25" fmla="*/ 880 h 1176"/>
                <a:gd name="T26" fmla="*/ 498 w 809"/>
                <a:gd name="T27" fmla="*/ 876 h 1176"/>
                <a:gd name="T28" fmla="*/ 446 w 809"/>
                <a:gd name="T29" fmla="*/ 912 h 1176"/>
                <a:gd name="T30" fmla="*/ 390 w 809"/>
                <a:gd name="T31" fmla="*/ 1056 h 1176"/>
                <a:gd name="T32" fmla="*/ 378 w 809"/>
                <a:gd name="T33" fmla="*/ 1175 h 1176"/>
                <a:gd name="T34" fmla="*/ 0 w 809"/>
                <a:gd name="T35" fmla="*/ 1175 h 1176"/>
                <a:gd name="T36" fmla="*/ 0 w 809"/>
                <a:gd name="T37" fmla="*/ 0 h 11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9"/>
                <a:gd name="T58" fmla="*/ 0 h 1176"/>
                <a:gd name="T59" fmla="*/ 809 w 809"/>
                <a:gd name="T60" fmla="*/ 1176 h 11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9" h="1176">
                  <a:moveTo>
                    <a:pt x="0" y="0"/>
                  </a:moveTo>
                  <a:lnTo>
                    <a:pt x="756" y="0"/>
                  </a:lnTo>
                  <a:lnTo>
                    <a:pt x="756" y="474"/>
                  </a:lnTo>
                  <a:lnTo>
                    <a:pt x="808" y="562"/>
                  </a:lnTo>
                  <a:lnTo>
                    <a:pt x="772" y="550"/>
                  </a:lnTo>
                  <a:lnTo>
                    <a:pt x="705" y="613"/>
                  </a:lnTo>
                  <a:lnTo>
                    <a:pt x="585" y="653"/>
                  </a:lnTo>
                  <a:lnTo>
                    <a:pt x="529" y="713"/>
                  </a:lnTo>
                  <a:lnTo>
                    <a:pt x="525" y="753"/>
                  </a:lnTo>
                  <a:lnTo>
                    <a:pt x="593" y="821"/>
                  </a:lnTo>
                  <a:lnTo>
                    <a:pt x="593" y="856"/>
                  </a:lnTo>
                  <a:lnTo>
                    <a:pt x="565" y="856"/>
                  </a:lnTo>
                  <a:lnTo>
                    <a:pt x="569" y="880"/>
                  </a:lnTo>
                  <a:lnTo>
                    <a:pt x="498" y="876"/>
                  </a:lnTo>
                  <a:lnTo>
                    <a:pt x="446" y="912"/>
                  </a:lnTo>
                  <a:lnTo>
                    <a:pt x="390" y="1056"/>
                  </a:lnTo>
                  <a:lnTo>
                    <a:pt x="378" y="1175"/>
                  </a:lnTo>
                  <a:lnTo>
                    <a:pt x="0" y="1175"/>
                  </a:lnTo>
                  <a:lnTo>
                    <a:pt x="0" y="0"/>
                  </a:lnTo>
                </a:path>
              </a:pathLst>
            </a:custGeom>
            <a:grpFill/>
            <a:ln w="12700" cap="rnd">
              <a:noFill/>
              <a:round/>
              <a:headEnd/>
              <a:tailEnd/>
            </a:ln>
          </p:spPr>
          <p:txBody>
            <a:bodyPr/>
            <a:lstStyle/>
            <a:p>
              <a:pPr>
                <a:defRPr/>
              </a:pPr>
              <a:endParaRPr lang="en-US">
                <a:latin typeface="Times New Roman" pitchFamily="27" charset="0"/>
              </a:endParaRPr>
            </a:p>
          </p:txBody>
        </p:sp>
        <p:sp>
          <p:nvSpPr>
            <p:cNvPr id="17" name="Freeform 12">
              <a:extLst>
                <a:ext uri="{FF2B5EF4-FFF2-40B4-BE49-F238E27FC236}">
                  <a16:creationId xmlns:a16="http://schemas.microsoft.com/office/drawing/2014/main" id="{7D6404F7-6762-9B8D-5684-80B4220F3685}"/>
                </a:ext>
              </a:extLst>
            </p:cNvPr>
            <p:cNvSpPr>
              <a:spLocks/>
            </p:cNvSpPr>
            <p:nvPr/>
          </p:nvSpPr>
          <p:spPr bwMode="auto">
            <a:xfrm>
              <a:off x="4495" y="1710"/>
              <a:ext cx="248" cy="184"/>
            </a:xfrm>
            <a:custGeom>
              <a:avLst/>
              <a:gdLst>
                <a:gd name="T0" fmla="*/ 147 w 248"/>
                <a:gd name="T1" fmla="*/ 0 h 184"/>
                <a:gd name="T2" fmla="*/ 127 w 248"/>
                <a:gd name="T3" fmla="*/ 28 h 184"/>
                <a:gd name="T4" fmla="*/ 104 w 248"/>
                <a:gd name="T5" fmla="*/ 32 h 184"/>
                <a:gd name="T6" fmla="*/ 60 w 248"/>
                <a:gd name="T7" fmla="*/ 68 h 184"/>
                <a:gd name="T8" fmla="*/ 0 w 248"/>
                <a:gd name="T9" fmla="*/ 84 h 184"/>
                <a:gd name="T10" fmla="*/ 76 w 248"/>
                <a:gd name="T11" fmla="*/ 76 h 184"/>
                <a:gd name="T12" fmla="*/ 127 w 248"/>
                <a:gd name="T13" fmla="*/ 28 h 184"/>
                <a:gd name="T14" fmla="*/ 131 w 248"/>
                <a:gd name="T15" fmla="*/ 88 h 184"/>
                <a:gd name="T16" fmla="*/ 108 w 248"/>
                <a:gd name="T17" fmla="*/ 111 h 184"/>
                <a:gd name="T18" fmla="*/ 56 w 248"/>
                <a:gd name="T19" fmla="*/ 143 h 184"/>
                <a:gd name="T20" fmla="*/ 36 w 248"/>
                <a:gd name="T21" fmla="*/ 183 h 184"/>
                <a:gd name="T22" fmla="*/ 72 w 248"/>
                <a:gd name="T23" fmla="*/ 151 h 184"/>
                <a:gd name="T24" fmla="*/ 120 w 248"/>
                <a:gd name="T25" fmla="*/ 107 h 184"/>
                <a:gd name="T26" fmla="*/ 143 w 248"/>
                <a:gd name="T27" fmla="*/ 92 h 184"/>
                <a:gd name="T28" fmla="*/ 203 w 248"/>
                <a:gd name="T29" fmla="*/ 76 h 184"/>
                <a:gd name="T30" fmla="*/ 247 w 248"/>
                <a:gd name="T31" fmla="*/ 28 h 184"/>
                <a:gd name="T32" fmla="*/ 223 w 248"/>
                <a:gd name="T33" fmla="*/ 20 h 184"/>
                <a:gd name="T34" fmla="*/ 147 w 248"/>
                <a:gd name="T35" fmla="*/ 0 h 1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8"/>
                <a:gd name="T55" fmla="*/ 0 h 184"/>
                <a:gd name="T56" fmla="*/ 248 w 248"/>
                <a:gd name="T57" fmla="*/ 184 h 1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8" h="184">
                  <a:moveTo>
                    <a:pt x="147" y="0"/>
                  </a:moveTo>
                  <a:lnTo>
                    <a:pt x="127" y="28"/>
                  </a:lnTo>
                  <a:lnTo>
                    <a:pt x="104" y="32"/>
                  </a:lnTo>
                  <a:lnTo>
                    <a:pt x="60" y="68"/>
                  </a:lnTo>
                  <a:lnTo>
                    <a:pt x="0" y="84"/>
                  </a:lnTo>
                  <a:lnTo>
                    <a:pt x="76" y="76"/>
                  </a:lnTo>
                  <a:lnTo>
                    <a:pt x="127" y="28"/>
                  </a:lnTo>
                  <a:lnTo>
                    <a:pt x="131" y="88"/>
                  </a:lnTo>
                  <a:lnTo>
                    <a:pt x="108" y="111"/>
                  </a:lnTo>
                  <a:lnTo>
                    <a:pt x="56" y="143"/>
                  </a:lnTo>
                  <a:lnTo>
                    <a:pt x="36" y="183"/>
                  </a:lnTo>
                  <a:lnTo>
                    <a:pt x="72" y="151"/>
                  </a:lnTo>
                  <a:lnTo>
                    <a:pt x="120" y="107"/>
                  </a:lnTo>
                  <a:lnTo>
                    <a:pt x="143" y="92"/>
                  </a:lnTo>
                  <a:lnTo>
                    <a:pt x="203" y="76"/>
                  </a:lnTo>
                  <a:lnTo>
                    <a:pt x="247" y="28"/>
                  </a:lnTo>
                  <a:lnTo>
                    <a:pt x="223" y="20"/>
                  </a:lnTo>
                  <a:lnTo>
                    <a:pt x="147" y="0"/>
                  </a:lnTo>
                </a:path>
              </a:pathLst>
            </a:custGeom>
            <a:grpFill/>
            <a:ln w="12700" cap="rnd">
              <a:noFill/>
              <a:round/>
              <a:headEnd/>
              <a:tailEnd/>
            </a:ln>
          </p:spPr>
          <p:txBody>
            <a:bodyPr/>
            <a:lstStyle/>
            <a:p>
              <a:pPr>
                <a:defRPr/>
              </a:pPr>
              <a:endParaRPr lang="en-US">
                <a:latin typeface="Times New Roman" pitchFamily="27" charset="0"/>
              </a:endParaRPr>
            </a:p>
          </p:txBody>
        </p:sp>
        <p:sp>
          <p:nvSpPr>
            <p:cNvPr id="18" name="Freeform 13">
              <a:extLst>
                <a:ext uri="{FF2B5EF4-FFF2-40B4-BE49-F238E27FC236}">
                  <a16:creationId xmlns:a16="http://schemas.microsoft.com/office/drawing/2014/main" id="{2601565B-5EE1-631F-C149-BE7A432922F8}"/>
                </a:ext>
              </a:extLst>
            </p:cNvPr>
            <p:cNvSpPr>
              <a:spLocks/>
            </p:cNvSpPr>
            <p:nvPr/>
          </p:nvSpPr>
          <p:spPr bwMode="auto">
            <a:xfrm>
              <a:off x="4594" y="1747"/>
              <a:ext cx="323" cy="204"/>
            </a:xfrm>
            <a:custGeom>
              <a:avLst/>
              <a:gdLst>
                <a:gd name="T0" fmla="*/ 0 w 323"/>
                <a:gd name="T1" fmla="*/ 147 h 204"/>
                <a:gd name="T2" fmla="*/ 87 w 323"/>
                <a:gd name="T3" fmla="*/ 68 h 204"/>
                <a:gd name="T4" fmla="*/ 127 w 323"/>
                <a:gd name="T5" fmla="*/ 64 h 204"/>
                <a:gd name="T6" fmla="*/ 183 w 323"/>
                <a:gd name="T7" fmla="*/ 4 h 204"/>
                <a:gd name="T8" fmla="*/ 231 w 323"/>
                <a:gd name="T9" fmla="*/ 0 h 204"/>
                <a:gd name="T10" fmla="*/ 282 w 323"/>
                <a:gd name="T11" fmla="*/ 28 h 204"/>
                <a:gd name="T12" fmla="*/ 318 w 323"/>
                <a:gd name="T13" fmla="*/ 8 h 204"/>
                <a:gd name="T14" fmla="*/ 322 w 323"/>
                <a:gd name="T15" fmla="*/ 20 h 204"/>
                <a:gd name="T16" fmla="*/ 159 w 323"/>
                <a:gd name="T17" fmla="*/ 179 h 204"/>
                <a:gd name="T18" fmla="*/ 135 w 323"/>
                <a:gd name="T19" fmla="*/ 171 h 204"/>
                <a:gd name="T20" fmla="*/ 95 w 323"/>
                <a:gd name="T21" fmla="*/ 155 h 204"/>
                <a:gd name="T22" fmla="*/ 20 w 323"/>
                <a:gd name="T23" fmla="*/ 203 h 204"/>
                <a:gd name="T24" fmla="*/ 83 w 323"/>
                <a:gd name="T25" fmla="*/ 131 h 204"/>
                <a:gd name="T26" fmla="*/ 131 w 323"/>
                <a:gd name="T27" fmla="*/ 131 h 204"/>
                <a:gd name="T28" fmla="*/ 131 w 323"/>
                <a:gd name="T29" fmla="*/ 103 h 204"/>
                <a:gd name="T30" fmla="*/ 95 w 323"/>
                <a:gd name="T31" fmla="*/ 100 h 204"/>
                <a:gd name="T32" fmla="*/ 0 w 323"/>
                <a:gd name="T33" fmla="*/ 147 h 2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3"/>
                <a:gd name="T52" fmla="*/ 0 h 204"/>
                <a:gd name="T53" fmla="*/ 323 w 323"/>
                <a:gd name="T54" fmla="*/ 204 h 20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3" h="204">
                  <a:moveTo>
                    <a:pt x="0" y="147"/>
                  </a:moveTo>
                  <a:lnTo>
                    <a:pt x="87" y="68"/>
                  </a:lnTo>
                  <a:lnTo>
                    <a:pt x="127" y="64"/>
                  </a:lnTo>
                  <a:lnTo>
                    <a:pt x="183" y="4"/>
                  </a:lnTo>
                  <a:lnTo>
                    <a:pt x="231" y="0"/>
                  </a:lnTo>
                  <a:lnTo>
                    <a:pt x="282" y="28"/>
                  </a:lnTo>
                  <a:lnTo>
                    <a:pt x="318" y="8"/>
                  </a:lnTo>
                  <a:lnTo>
                    <a:pt x="322" y="20"/>
                  </a:lnTo>
                  <a:lnTo>
                    <a:pt x="159" y="179"/>
                  </a:lnTo>
                  <a:lnTo>
                    <a:pt x="135" y="171"/>
                  </a:lnTo>
                  <a:lnTo>
                    <a:pt x="95" y="155"/>
                  </a:lnTo>
                  <a:lnTo>
                    <a:pt x="20" y="203"/>
                  </a:lnTo>
                  <a:lnTo>
                    <a:pt x="83" y="131"/>
                  </a:lnTo>
                  <a:lnTo>
                    <a:pt x="131" y="131"/>
                  </a:lnTo>
                  <a:lnTo>
                    <a:pt x="131" y="103"/>
                  </a:lnTo>
                  <a:lnTo>
                    <a:pt x="95" y="100"/>
                  </a:lnTo>
                  <a:lnTo>
                    <a:pt x="0" y="147"/>
                  </a:lnTo>
                </a:path>
              </a:pathLst>
            </a:custGeom>
            <a:grpFill/>
            <a:ln w="12700" cap="rnd">
              <a:noFill/>
              <a:round/>
              <a:headEnd/>
              <a:tailEnd/>
            </a:ln>
          </p:spPr>
          <p:txBody>
            <a:bodyPr/>
            <a:lstStyle/>
            <a:p>
              <a:pPr>
                <a:defRPr/>
              </a:pPr>
              <a:endParaRPr lang="en-US">
                <a:latin typeface="Times New Roman" pitchFamily="27" charset="0"/>
              </a:endParaRPr>
            </a:p>
          </p:txBody>
        </p:sp>
        <p:sp>
          <p:nvSpPr>
            <p:cNvPr id="19" name="Freeform 14">
              <a:extLst>
                <a:ext uri="{FF2B5EF4-FFF2-40B4-BE49-F238E27FC236}">
                  <a16:creationId xmlns:a16="http://schemas.microsoft.com/office/drawing/2014/main" id="{A627281A-ADE7-9805-14BD-3753ECB17B1B}"/>
                </a:ext>
              </a:extLst>
            </p:cNvPr>
            <p:cNvSpPr>
              <a:spLocks/>
            </p:cNvSpPr>
            <p:nvPr/>
          </p:nvSpPr>
          <p:spPr bwMode="auto">
            <a:xfrm>
              <a:off x="3991" y="222"/>
              <a:ext cx="1170" cy="1482"/>
            </a:xfrm>
            <a:custGeom>
              <a:avLst/>
              <a:gdLst>
                <a:gd name="T0" fmla="*/ 0 w 1170"/>
                <a:gd name="T1" fmla="*/ 716 h 1482"/>
                <a:gd name="T2" fmla="*/ 1 w 1170"/>
                <a:gd name="T3" fmla="*/ 0 h 1482"/>
                <a:gd name="T4" fmla="*/ 999 w 1170"/>
                <a:gd name="T5" fmla="*/ 0 h 1482"/>
                <a:gd name="T6" fmla="*/ 1052 w 1170"/>
                <a:gd name="T7" fmla="*/ 181 h 1482"/>
                <a:gd name="T8" fmla="*/ 1089 w 1170"/>
                <a:gd name="T9" fmla="*/ 266 h 1482"/>
                <a:gd name="T10" fmla="*/ 1142 w 1170"/>
                <a:gd name="T11" fmla="*/ 356 h 1482"/>
                <a:gd name="T12" fmla="*/ 1158 w 1170"/>
                <a:gd name="T13" fmla="*/ 404 h 1482"/>
                <a:gd name="T14" fmla="*/ 1158 w 1170"/>
                <a:gd name="T15" fmla="*/ 485 h 1482"/>
                <a:gd name="T16" fmla="*/ 1169 w 1170"/>
                <a:gd name="T17" fmla="*/ 485 h 1482"/>
                <a:gd name="T18" fmla="*/ 1137 w 1170"/>
                <a:gd name="T19" fmla="*/ 568 h 1482"/>
                <a:gd name="T20" fmla="*/ 1099 w 1170"/>
                <a:gd name="T21" fmla="*/ 584 h 1482"/>
                <a:gd name="T22" fmla="*/ 1110 w 1170"/>
                <a:gd name="T23" fmla="*/ 536 h 1482"/>
                <a:gd name="T24" fmla="*/ 1099 w 1170"/>
                <a:gd name="T25" fmla="*/ 485 h 1482"/>
                <a:gd name="T26" fmla="*/ 1078 w 1170"/>
                <a:gd name="T27" fmla="*/ 563 h 1482"/>
                <a:gd name="T28" fmla="*/ 1063 w 1170"/>
                <a:gd name="T29" fmla="*/ 595 h 1482"/>
                <a:gd name="T30" fmla="*/ 1052 w 1170"/>
                <a:gd name="T31" fmla="*/ 701 h 1482"/>
                <a:gd name="T32" fmla="*/ 1047 w 1170"/>
                <a:gd name="T33" fmla="*/ 818 h 1482"/>
                <a:gd name="T34" fmla="*/ 1020 w 1170"/>
                <a:gd name="T35" fmla="*/ 930 h 1482"/>
                <a:gd name="T36" fmla="*/ 1026 w 1170"/>
                <a:gd name="T37" fmla="*/ 993 h 1482"/>
                <a:gd name="T38" fmla="*/ 1042 w 1170"/>
                <a:gd name="T39" fmla="*/ 1041 h 1482"/>
                <a:gd name="T40" fmla="*/ 1058 w 1170"/>
                <a:gd name="T41" fmla="*/ 1067 h 1482"/>
                <a:gd name="T42" fmla="*/ 1031 w 1170"/>
                <a:gd name="T43" fmla="*/ 1126 h 1482"/>
                <a:gd name="T44" fmla="*/ 999 w 1170"/>
                <a:gd name="T45" fmla="*/ 1158 h 1482"/>
                <a:gd name="T46" fmla="*/ 951 w 1170"/>
                <a:gd name="T47" fmla="*/ 1290 h 1482"/>
                <a:gd name="T48" fmla="*/ 930 w 1170"/>
                <a:gd name="T49" fmla="*/ 1401 h 1482"/>
                <a:gd name="T50" fmla="*/ 924 w 1170"/>
                <a:gd name="T51" fmla="*/ 1465 h 1482"/>
                <a:gd name="T52" fmla="*/ 887 w 1170"/>
                <a:gd name="T53" fmla="*/ 1481 h 1482"/>
                <a:gd name="T54" fmla="*/ 808 w 1170"/>
                <a:gd name="T55" fmla="*/ 1465 h 1482"/>
                <a:gd name="T56" fmla="*/ 744 w 1170"/>
                <a:gd name="T57" fmla="*/ 1455 h 1482"/>
                <a:gd name="T58" fmla="*/ 712 w 1170"/>
                <a:gd name="T59" fmla="*/ 1439 h 1482"/>
                <a:gd name="T60" fmla="*/ 670 w 1170"/>
                <a:gd name="T61" fmla="*/ 1433 h 1482"/>
                <a:gd name="T62" fmla="*/ 712 w 1170"/>
                <a:gd name="T63" fmla="*/ 1380 h 1482"/>
                <a:gd name="T64" fmla="*/ 717 w 1170"/>
                <a:gd name="T65" fmla="*/ 1317 h 1482"/>
                <a:gd name="T66" fmla="*/ 701 w 1170"/>
                <a:gd name="T67" fmla="*/ 1296 h 1482"/>
                <a:gd name="T68" fmla="*/ 638 w 1170"/>
                <a:gd name="T69" fmla="*/ 1306 h 1482"/>
                <a:gd name="T70" fmla="*/ 606 w 1170"/>
                <a:gd name="T71" fmla="*/ 1269 h 1482"/>
                <a:gd name="T72" fmla="*/ 558 w 1170"/>
                <a:gd name="T73" fmla="*/ 1269 h 1482"/>
                <a:gd name="T74" fmla="*/ 505 w 1170"/>
                <a:gd name="T75" fmla="*/ 1178 h 1482"/>
                <a:gd name="T76" fmla="*/ 505 w 1170"/>
                <a:gd name="T77" fmla="*/ 717 h 1482"/>
                <a:gd name="T78" fmla="*/ 0 w 1170"/>
                <a:gd name="T79" fmla="*/ 716 h 14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70"/>
                <a:gd name="T121" fmla="*/ 0 h 1482"/>
                <a:gd name="T122" fmla="*/ 1170 w 1170"/>
                <a:gd name="T123" fmla="*/ 1482 h 148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70" h="1482">
                  <a:moveTo>
                    <a:pt x="0" y="716"/>
                  </a:moveTo>
                  <a:lnTo>
                    <a:pt x="1" y="0"/>
                  </a:lnTo>
                  <a:lnTo>
                    <a:pt x="999" y="0"/>
                  </a:lnTo>
                  <a:lnTo>
                    <a:pt x="1052" y="181"/>
                  </a:lnTo>
                  <a:lnTo>
                    <a:pt x="1089" y="266"/>
                  </a:lnTo>
                  <a:lnTo>
                    <a:pt x="1142" y="356"/>
                  </a:lnTo>
                  <a:lnTo>
                    <a:pt x="1158" y="404"/>
                  </a:lnTo>
                  <a:lnTo>
                    <a:pt x="1158" y="485"/>
                  </a:lnTo>
                  <a:lnTo>
                    <a:pt x="1169" y="485"/>
                  </a:lnTo>
                  <a:lnTo>
                    <a:pt x="1137" y="568"/>
                  </a:lnTo>
                  <a:lnTo>
                    <a:pt x="1099" y="584"/>
                  </a:lnTo>
                  <a:lnTo>
                    <a:pt x="1110" y="536"/>
                  </a:lnTo>
                  <a:lnTo>
                    <a:pt x="1099" y="485"/>
                  </a:lnTo>
                  <a:lnTo>
                    <a:pt x="1078" y="563"/>
                  </a:lnTo>
                  <a:lnTo>
                    <a:pt x="1063" y="595"/>
                  </a:lnTo>
                  <a:lnTo>
                    <a:pt x="1052" y="701"/>
                  </a:lnTo>
                  <a:lnTo>
                    <a:pt x="1047" y="818"/>
                  </a:lnTo>
                  <a:lnTo>
                    <a:pt x="1020" y="930"/>
                  </a:lnTo>
                  <a:lnTo>
                    <a:pt x="1026" y="993"/>
                  </a:lnTo>
                  <a:lnTo>
                    <a:pt x="1042" y="1041"/>
                  </a:lnTo>
                  <a:lnTo>
                    <a:pt x="1058" y="1067"/>
                  </a:lnTo>
                  <a:lnTo>
                    <a:pt x="1031" y="1126"/>
                  </a:lnTo>
                  <a:lnTo>
                    <a:pt x="999" y="1158"/>
                  </a:lnTo>
                  <a:lnTo>
                    <a:pt x="951" y="1290"/>
                  </a:lnTo>
                  <a:lnTo>
                    <a:pt x="930" y="1401"/>
                  </a:lnTo>
                  <a:lnTo>
                    <a:pt x="924" y="1465"/>
                  </a:lnTo>
                  <a:lnTo>
                    <a:pt x="887" y="1481"/>
                  </a:lnTo>
                  <a:lnTo>
                    <a:pt x="808" y="1465"/>
                  </a:lnTo>
                  <a:lnTo>
                    <a:pt x="744" y="1455"/>
                  </a:lnTo>
                  <a:lnTo>
                    <a:pt x="712" y="1439"/>
                  </a:lnTo>
                  <a:lnTo>
                    <a:pt x="670" y="1433"/>
                  </a:lnTo>
                  <a:lnTo>
                    <a:pt x="712" y="1380"/>
                  </a:lnTo>
                  <a:lnTo>
                    <a:pt x="717" y="1317"/>
                  </a:lnTo>
                  <a:lnTo>
                    <a:pt x="701" y="1296"/>
                  </a:lnTo>
                  <a:lnTo>
                    <a:pt x="638" y="1306"/>
                  </a:lnTo>
                  <a:lnTo>
                    <a:pt x="606" y="1269"/>
                  </a:lnTo>
                  <a:lnTo>
                    <a:pt x="558" y="1269"/>
                  </a:lnTo>
                  <a:lnTo>
                    <a:pt x="505" y="1178"/>
                  </a:lnTo>
                  <a:lnTo>
                    <a:pt x="505" y="717"/>
                  </a:lnTo>
                  <a:lnTo>
                    <a:pt x="0" y="716"/>
                  </a:lnTo>
                </a:path>
              </a:pathLst>
            </a:custGeom>
            <a:grpFill/>
            <a:ln w="12700" cap="rnd">
              <a:noFill/>
              <a:round/>
              <a:headEnd/>
              <a:tailEnd/>
            </a:ln>
          </p:spPr>
          <p:txBody>
            <a:bodyPr/>
            <a:lstStyle/>
            <a:p>
              <a:pPr>
                <a:defRPr/>
              </a:pPr>
              <a:endParaRPr lang="en-US">
                <a:latin typeface="Times New Roman" pitchFamily="27" charset="0"/>
              </a:endParaRPr>
            </a:p>
          </p:txBody>
        </p:sp>
      </p:grpSp>
      <p:sp>
        <p:nvSpPr>
          <p:cNvPr id="21" name="Title 1">
            <a:extLst>
              <a:ext uri="{FF2B5EF4-FFF2-40B4-BE49-F238E27FC236}">
                <a16:creationId xmlns:a16="http://schemas.microsoft.com/office/drawing/2014/main" id="{A28B70E8-AB4E-4012-394D-05A4B8DC5D64}"/>
              </a:ext>
            </a:extLst>
          </p:cNvPr>
          <p:cNvSpPr txBox="1">
            <a:spLocks/>
          </p:cNvSpPr>
          <p:nvPr/>
        </p:nvSpPr>
        <p:spPr>
          <a:xfrm>
            <a:off x="1373937" y="2904260"/>
            <a:ext cx="9162226"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b="1" dirty="0">
                <a:solidFill>
                  <a:srgbClr val="153764"/>
                </a:solidFill>
                <a:latin typeface="Poppins" pitchFamily="2" charset="77"/>
                <a:cs typeface="Poppins" pitchFamily="2" charset="77"/>
              </a:rPr>
              <a:t>Freight Planning in Southeast Michigan</a:t>
            </a:r>
            <a:endParaRPr lang="en-US" sz="4400" b="1" dirty="0">
              <a:solidFill>
                <a:srgbClr val="153764"/>
              </a:solidFill>
              <a:latin typeface="Poppins" pitchFamily="2" charset="77"/>
              <a:cs typeface="Poppins" pitchFamily="2" charset="77"/>
            </a:endParaRPr>
          </a:p>
        </p:txBody>
      </p:sp>
    </p:spTree>
    <p:extLst>
      <p:ext uri="{BB962C8B-B14F-4D97-AF65-F5344CB8AC3E}">
        <p14:creationId xmlns:p14="http://schemas.microsoft.com/office/powerpoint/2010/main" val="3530908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B7A972-36ED-86FB-FB66-31876FD19C3E}"/>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FB43FEDA-F91E-09B2-F89B-A7BBC7C76AFF}"/>
              </a:ext>
            </a:extLst>
          </p:cNvPr>
          <p:cNvGrpSpPr/>
          <p:nvPr/>
        </p:nvGrpSpPr>
        <p:grpSpPr>
          <a:xfrm>
            <a:off x="0" y="6264772"/>
            <a:ext cx="12192000" cy="623671"/>
            <a:chOff x="0" y="6264772"/>
            <a:chExt cx="12192000" cy="623671"/>
          </a:xfrm>
        </p:grpSpPr>
        <p:sp>
          <p:nvSpPr>
            <p:cNvPr id="6" name="Rectangle 5">
              <a:extLst>
                <a:ext uri="{FF2B5EF4-FFF2-40B4-BE49-F238E27FC236}">
                  <a16:creationId xmlns:a16="http://schemas.microsoft.com/office/drawing/2014/main" id="{DB28AD87-4B59-7CF9-3E37-3355343AB4E7}"/>
                </a:ext>
              </a:extLst>
            </p:cNvPr>
            <p:cNvSpPr/>
            <p:nvPr/>
          </p:nvSpPr>
          <p:spPr>
            <a:xfrm>
              <a:off x="0" y="6293045"/>
              <a:ext cx="12192000" cy="574090"/>
            </a:xfrm>
            <a:prstGeom prst="rect">
              <a:avLst/>
            </a:prstGeom>
            <a:solidFill>
              <a:srgbClr val="1537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A8CD938E-E866-F6FA-D84C-488ADD175082}"/>
                </a:ext>
              </a:extLst>
            </p:cNvPr>
            <p:cNvPicPr>
              <a:picLocks noChangeAspect="1"/>
            </p:cNvPicPr>
            <p:nvPr/>
          </p:nvPicPr>
          <p:blipFill>
            <a:blip r:embed="rId3"/>
            <a:stretch>
              <a:fillRect/>
            </a:stretch>
          </p:blipFill>
          <p:spPr>
            <a:xfrm>
              <a:off x="6432330" y="6264772"/>
              <a:ext cx="5569526" cy="623671"/>
            </a:xfrm>
            <a:prstGeom prst="rect">
              <a:avLst/>
            </a:prstGeom>
          </p:spPr>
        </p:pic>
      </p:grpSp>
      <p:pic>
        <p:nvPicPr>
          <p:cNvPr id="12" name="Picture 11" descr="A blue and green gradient&#10;&#10;AI-generated content may be incorrect.">
            <a:extLst>
              <a:ext uri="{FF2B5EF4-FFF2-40B4-BE49-F238E27FC236}">
                <a16:creationId xmlns:a16="http://schemas.microsoft.com/office/drawing/2014/main" id="{A3392E42-1C46-0D18-A3FA-0715755F7F88}"/>
              </a:ext>
            </a:extLst>
          </p:cNvPr>
          <p:cNvPicPr>
            <a:picLocks noChangeAspect="1"/>
          </p:cNvPicPr>
          <p:nvPr/>
        </p:nvPicPr>
        <p:blipFill>
          <a:blip r:embed="rId4"/>
          <a:srcRect l="6135" t="11185" r="6486" b="9603"/>
          <a:stretch/>
        </p:blipFill>
        <p:spPr>
          <a:xfrm>
            <a:off x="-46136" y="0"/>
            <a:ext cx="12238135" cy="1230833"/>
          </a:xfrm>
          <a:prstGeom prst="rect">
            <a:avLst/>
          </a:prstGeom>
        </p:spPr>
      </p:pic>
      <p:sp>
        <p:nvSpPr>
          <p:cNvPr id="13" name="Title 1">
            <a:extLst>
              <a:ext uri="{FF2B5EF4-FFF2-40B4-BE49-F238E27FC236}">
                <a16:creationId xmlns:a16="http://schemas.microsoft.com/office/drawing/2014/main" id="{503F5EB5-42F9-6DFE-8B98-FE898850A20F}"/>
              </a:ext>
            </a:extLst>
          </p:cNvPr>
          <p:cNvSpPr>
            <a:spLocks noGrp="1"/>
          </p:cNvSpPr>
          <p:nvPr>
            <p:ph type="title"/>
          </p:nvPr>
        </p:nvSpPr>
        <p:spPr>
          <a:xfrm>
            <a:off x="120793" y="133279"/>
            <a:ext cx="11231386" cy="964273"/>
          </a:xfrm>
        </p:spPr>
        <p:txBody>
          <a:bodyPr>
            <a:noAutofit/>
          </a:bodyPr>
          <a:lstStyle/>
          <a:p>
            <a:r>
              <a:rPr lang="en-US" sz="4000" b="1" dirty="0">
                <a:solidFill>
                  <a:schemeClr val="bg1"/>
                </a:solidFill>
                <a:latin typeface="Poppins" pitchFamily="2" charset="77"/>
                <a:cs typeface="Poppins" pitchFamily="2" charset="77"/>
              </a:rPr>
              <a:t>Border Crossings: Commercial Vehicles </a:t>
            </a:r>
          </a:p>
        </p:txBody>
      </p:sp>
      <p:graphicFrame>
        <p:nvGraphicFramePr>
          <p:cNvPr id="2" name="Chart 1">
            <a:extLst>
              <a:ext uri="{FF2B5EF4-FFF2-40B4-BE49-F238E27FC236}">
                <a16:creationId xmlns:a16="http://schemas.microsoft.com/office/drawing/2014/main" id="{666627F0-74E7-4436-8459-2EDBD8B6905D}"/>
              </a:ext>
            </a:extLst>
          </p:cNvPr>
          <p:cNvGraphicFramePr>
            <a:graphicFrameLocks/>
          </p:cNvGraphicFramePr>
          <p:nvPr>
            <p:extLst>
              <p:ext uri="{D42A27DB-BD31-4B8C-83A1-F6EECF244321}">
                <p14:modId xmlns:p14="http://schemas.microsoft.com/office/powerpoint/2010/main" val="1853479976"/>
              </p:ext>
            </p:extLst>
          </p:nvPr>
        </p:nvGraphicFramePr>
        <p:xfrm>
          <a:off x="366689" y="1450417"/>
          <a:ext cx="11195657" cy="4572789"/>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0479485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DF59D-6EC9-3E10-9B8C-9E5510A830F3}"/>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5A7C7E1D-F3C1-89D9-88DD-B8FCB4D918EB}"/>
              </a:ext>
            </a:extLst>
          </p:cNvPr>
          <p:cNvGrpSpPr/>
          <p:nvPr/>
        </p:nvGrpSpPr>
        <p:grpSpPr>
          <a:xfrm>
            <a:off x="0" y="6264772"/>
            <a:ext cx="12192000" cy="623671"/>
            <a:chOff x="0" y="6264772"/>
            <a:chExt cx="12192000" cy="623671"/>
          </a:xfrm>
        </p:grpSpPr>
        <p:sp>
          <p:nvSpPr>
            <p:cNvPr id="6" name="Rectangle 5">
              <a:extLst>
                <a:ext uri="{FF2B5EF4-FFF2-40B4-BE49-F238E27FC236}">
                  <a16:creationId xmlns:a16="http://schemas.microsoft.com/office/drawing/2014/main" id="{D2E76956-C8AA-2B2F-AE74-C836EDB760FD}"/>
                </a:ext>
              </a:extLst>
            </p:cNvPr>
            <p:cNvSpPr/>
            <p:nvPr/>
          </p:nvSpPr>
          <p:spPr>
            <a:xfrm>
              <a:off x="0" y="6293045"/>
              <a:ext cx="12192000" cy="574090"/>
            </a:xfrm>
            <a:prstGeom prst="rect">
              <a:avLst/>
            </a:prstGeom>
            <a:solidFill>
              <a:srgbClr val="1537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36B8242-0D3B-CAC9-9F24-FA0DAD5715A3}"/>
                </a:ext>
              </a:extLst>
            </p:cNvPr>
            <p:cNvPicPr>
              <a:picLocks noChangeAspect="1"/>
            </p:cNvPicPr>
            <p:nvPr/>
          </p:nvPicPr>
          <p:blipFill>
            <a:blip r:embed="rId3"/>
            <a:stretch>
              <a:fillRect/>
            </a:stretch>
          </p:blipFill>
          <p:spPr>
            <a:xfrm>
              <a:off x="6432330" y="6264772"/>
              <a:ext cx="5569526" cy="623671"/>
            </a:xfrm>
            <a:prstGeom prst="rect">
              <a:avLst/>
            </a:prstGeom>
          </p:spPr>
        </p:pic>
      </p:grpSp>
      <p:pic>
        <p:nvPicPr>
          <p:cNvPr id="12" name="Picture 11" descr="A blue and green gradient&#10;&#10;AI-generated content may be incorrect.">
            <a:extLst>
              <a:ext uri="{FF2B5EF4-FFF2-40B4-BE49-F238E27FC236}">
                <a16:creationId xmlns:a16="http://schemas.microsoft.com/office/drawing/2014/main" id="{85CB2348-F9F8-63F9-13E4-187187B89668}"/>
              </a:ext>
            </a:extLst>
          </p:cNvPr>
          <p:cNvPicPr>
            <a:picLocks noChangeAspect="1"/>
          </p:cNvPicPr>
          <p:nvPr/>
        </p:nvPicPr>
        <p:blipFill>
          <a:blip r:embed="rId4"/>
          <a:srcRect l="6135" t="11185" r="6486" b="9603"/>
          <a:stretch/>
        </p:blipFill>
        <p:spPr>
          <a:xfrm>
            <a:off x="-46136" y="0"/>
            <a:ext cx="12238135" cy="1230833"/>
          </a:xfrm>
          <a:prstGeom prst="rect">
            <a:avLst/>
          </a:prstGeom>
        </p:spPr>
      </p:pic>
      <p:sp>
        <p:nvSpPr>
          <p:cNvPr id="13" name="Title 1">
            <a:extLst>
              <a:ext uri="{FF2B5EF4-FFF2-40B4-BE49-F238E27FC236}">
                <a16:creationId xmlns:a16="http://schemas.microsoft.com/office/drawing/2014/main" id="{AC10F7C7-780E-C4AD-DD8E-1360C4E9234F}"/>
              </a:ext>
            </a:extLst>
          </p:cNvPr>
          <p:cNvSpPr>
            <a:spLocks noGrp="1"/>
          </p:cNvSpPr>
          <p:nvPr>
            <p:ph type="title"/>
          </p:nvPr>
        </p:nvSpPr>
        <p:spPr>
          <a:xfrm>
            <a:off x="120793" y="133279"/>
            <a:ext cx="11231386" cy="964273"/>
          </a:xfrm>
        </p:spPr>
        <p:txBody>
          <a:bodyPr>
            <a:noAutofit/>
          </a:bodyPr>
          <a:lstStyle/>
          <a:p>
            <a:r>
              <a:rPr lang="en-US" sz="3600" b="1" dirty="0">
                <a:solidFill>
                  <a:schemeClr val="bg1"/>
                </a:solidFill>
                <a:latin typeface="Poppins" pitchFamily="2" charset="77"/>
                <a:cs typeface="Poppins" pitchFamily="2" charset="77"/>
              </a:rPr>
              <a:t>International Rail Crossings &amp; Marine Ports</a:t>
            </a:r>
          </a:p>
        </p:txBody>
      </p:sp>
      <p:pic>
        <p:nvPicPr>
          <p:cNvPr id="4" name="Picture 3">
            <a:extLst>
              <a:ext uri="{FF2B5EF4-FFF2-40B4-BE49-F238E27FC236}">
                <a16:creationId xmlns:a16="http://schemas.microsoft.com/office/drawing/2014/main" id="{9AA894B4-86B4-A194-6F6D-51C9FC613984}"/>
              </a:ext>
            </a:extLst>
          </p:cNvPr>
          <p:cNvPicPr>
            <a:picLocks noChangeAspect="1"/>
          </p:cNvPicPr>
          <p:nvPr/>
        </p:nvPicPr>
        <p:blipFill>
          <a:blip r:embed="rId5"/>
          <a:stretch>
            <a:fillRect/>
          </a:stretch>
        </p:blipFill>
        <p:spPr>
          <a:xfrm>
            <a:off x="209550" y="1366308"/>
            <a:ext cx="6391275" cy="4793456"/>
          </a:xfrm>
          <a:prstGeom prst="rect">
            <a:avLst/>
          </a:prstGeom>
          <a:effectLst>
            <a:outerShdw blurRad="63500" sx="102000" sy="102000" algn="ctr" rotWithShape="0">
              <a:prstClr val="black">
                <a:alpha val="40000"/>
              </a:prstClr>
            </a:outerShdw>
          </a:effectLst>
        </p:spPr>
      </p:pic>
      <p:sp>
        <p:nvSpPr>
          <p:cNvPr id="7" name="TextBox 6">
            <a:extLst>
              <a:ext uri="{FF2B5EF4-FFF2-40B4-BE49-F238E27FC236}">
                <a16:creationId xmlns:a16="http://schemas.microsoft.com/office/drawing/2014/main" id="{0B2F7972-9EFA-DBEC-EE1D-5C65B083DCB7}"/>
              </a:ext>
            </a:extLst>
          </p:cNvPr>
          <p:cNvSpPr txBox="1"/>
          <p:nvPr/>
        </p:nvSpPr>
        <p:spPr>
          <a:xfrm>
            <a:off x="228600" y="1373575"/>
            <a:ext cx="2657475" cy="493721"/>
          </a:xfrm>
          <a:prstGeom prst="rect">
            <a:avLst/>
          </a:prstGeom>
          <a:solidFill>
            <a:schemeClr val="bg1"/>
          </a:solidFill>
          <a:ln>
            <a:solidFill>
              <a:schemeClr val="tx1"/>
            </a:solidFill>
          </a:ln>
          <a:effectLst>
            <a:outerShdw blurRad="50800" dist="38100" dir="8100000" algn="tr" rotWithShape="0">
              <a:prstClr val="black">
                <a:alpha val="40000"/>
              </a:prstClr>
            </a:outerShdw>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2210" tIns="42210" rIns="42210" bIns="42210" numCol="1" spcCol="1270" anchor="ctr" anchorCtr="0">
            <a:noAutofit/>
          </a:bodyPr>
          <a:lstStyle/>
          <a:p>
            <a:pPr marL="0" marR="0" lvl="0" indent="0" algn="l" defTabSz="622300" rtl="0" eaLnBrk="1" fontAlgn="auto" latinLnBrk="0" hangingPunct="1">
              <a:lnSpc>
                <a:spcPct val="100000"/>
              </a:lnSpc>
              <a:spcBef>
                <a:spcPct val="0"/>
              </a:spcBef>
              <a:spcAft>
                <a:spcPct val="35000"/>
              </a:spcAft>
              <a:buClrTx/>
              <a:buSzTx/>
              <a:buFontTx/>
              <a:buNone/>
              <a:tabLst/>
              <a:defRPr/>
            </a:pPr>
            <a:r>
              <a:rPr kumimoji="1" lang="en-US" sz="1200" b="1" i="0" u="none" strike="noStrike" kern="1200" cap="none" spc="0" normalizeH="0" baseline="0" noProof="0" dirty="0">
                <a:ln>
                  <a:noFill/>
                </a:ln>
                <a:solidFill>
                  <a:prstClr val="black">
                    <a:hueOff val="0"/>
                    <a:satOff val="0"/>
                    <a:lumOff val="0"/>
                    <a:alphaOff val="0"/>
                  </a:prstClr>
                </a:solidFill>
                <a:effectLst/>
                <a:uLnTx/>
                <a:uFillTx/>
                <a:latin typeface="Poppins" panose="00000500000000000000" pitchFamily="2" charset="0"/>
                <a:ea typeface="+mn-ea"/>
                <a:cs typeface="Poppins" panose="00000500000000000000" pitchFamily="2" charset="0"/>
              </a:rPr>
              <a:t>Southeast Michigan </a:t>
            </a:r>
            <a:br>
              <a:rPr kumimoji="1" lang="en-US" sz="1200" b="1" i="0" u="none" strike="noStrike" kern="1200" cap="none" spc="0" normalizeH="0" baseline="0" noProof="0" dirty="0">
                <a:ln>
                  <a:noFill/>
                </a:ln>
                <a:solidFill>
                  <a:prstClr val="black">
                    <a:hueOff val="0"/>
                    <a:satOff val="0"/>
                    <a:lumOff val="0"/>
                    <a:alphaOff val="0"/>
                  </a:prstClr>
                </a:solidFill>
                <a:effectLst/>
                <a:uLnTx/>
                <a:uFillTx/>
                <a:latin typeface="Poppins" panose="00000500000000000000" pitchFamily="2" charset="0"/>
                <a:ea typeface="+mn-ea"/>
                <a:cs typeface="Poppins" panose="00000500000000000000" pitchFamily="2" charset="0"/>
              </a:rPr>
            </a:br>
            <a:r>
              <a:rPr kumimoji="1" lang="en-US" sz="1200" b="1" i="0" u="none" strike="noStrike" kern="1200" cap="none" spc="0" normalizeH="0" baseline="0" noProof="0" dirty="0">
                <a:ln>
                  <a:noFill/>
                </a:ln>
                <a:solidFill>
                  <a:prstClr val="black">
                    <a:hueOff val="0"/>
                    <a:satOff val="0"/>
                    <a:lumOff val="0"/>
                    <a:alphaOff val="0"/>
                  </a:prstClr>
                </a:solidFill>
                <a:effectLst/>
                <a:uLnTx/>
                <a:uFillTx/>
                <a:latin typeface="Poppins" panose="00000500000000000000" pitchFamily="2" charset="0"/>
                <a:ea typeface="+mn-ea"/>
                <a:cs typeface="Poppins" panose="00000500000000000000" pitchFamily="2" charset="0"/>
              </a:rPr>
              <a:t>International Rail &amp; Marine Ports</a:t>
            </a:r>
            <a:endParaRPr kumimoji="0" lang="en-US" sz="1200" b="0" i="0" u="none" strike="noStrike" kern="1200" cap="none" spc="0" normalizeH="0" baseline="0" noProof="0" dirty="0">
              <a:ln>
                <a:noFill/>
              </a:ln>
              <a:solidFill>
                <a:prstClr val="black">
                  <a:hueOff val="0"/>
                  <a:satOff val="0"/>
                  <a:lumOff val="0"/>
                  <a:alphaOff val="0"/>
                </a:prstClr>
              </a:solidFill>
              <a:effectLst/>
              <a:uLnTx/>
              <a:uFillTx/>
              <a:latin typeface="Poppins" panose="00000500000000000000" pitchFamily="2" charset="0"/>
              <a:ea typeface="+mn-ea"/>
              <a:cs typeface="Poppins" panose="00000500000000000000" pitchFamily="2" charset="0"/>
            </a:endParaRPr>
          </a:p>
        </p:txBody>
      </p:sp>
      <p:sp>
        <p:nvSpPr>
          <p:cNvPr id="10" name="Content Placeholder 4">
            <a:extLst>
              <a:ext uri="{FF2B5EF4-FFF2-40B4-BE49-F238E27FC236}">
                <a16:creationId xmlns:a16="http://schemas.microsoft.com/office/drawing/2014/main" id="{13F44176-D685-5E7D-A3B6-2519C874FF79}"/>
              </a:ext>
            </a:extLst>
          </p:cNvPr>
          <p:cNvSpPr>
            <a:spLocks noGrp="1"/>
          </p:cNvSpPr>
          <p:nvPr>
            <p:ph idx="1"/>
          </p:nvPr>
        </p:nvSpPr>
        <p:spPr>
          <a:xfrm>
            <a:off x="6814631" y="2151935"/>
            <a:ext cx="5187225" cy="2751316"/>
          </a:xfrm>
        </p:spPr>
        <p:txBody>
          <a:bodyPr>
            <a:normAutofit fontScale="85000" lnSpcReduction="10000"/>
          </a:bodyPr>
          <a:lstStyle/>
          <a:p>
            <a:pPr marL="0" lvl="0" indent="0" fontAlgn="base">
              <a:lnSpc>
                <a:spcPct val="90000"/>
              </a:lnSpc>
              <a:spcBef>
                <a:spcPct val="20000"/>
              </a:spcBef>
              <a:spcAft>
                <a:spcPct val="0"/>
              </a:spcAft>
              <a:buClr>
                <a:srgbClr val="FF8000"/>
              </a:buClr>
              <a:buNone/>
            </a:pPr>
            <a:r>
              <a:rPr kumimoji="1" lang="en-US" sz="1800" b="1" kern="0" dirty="0">
                <a:solidFill>
                  <a:srgbClr val="000066"/>
                </a:solidFill>
                <a:latin typeface="Poppins" panose="00000500000000000000" pitchFamily="2" charset="0"/>
                <a:cs typeface="Poppins" panose="00000500000000000000" pitchFamily="2" charset="0"/>
              </a:rPr>
              <a:t>Internation Rail Crossings</a:t>
            </a:r>
          </a:p>
          <a:p>
            <a:pPr fontAlgn="base">
              <a:spcBef>
                <a:spcPct val="20000"/>
              </a:spcBef>
              <a:spcAft>
                <a:spcPct val="0"/>
              </a:spcAft>
              <a:buClr>
                <a:srgbClr val="FF8000"/>
              </a:buClr>
            </a:pPr>
            <a:r>
              <a:rPr kumimoji="1" lang="fr-FR" sz="1800" kern="0" dirty="0">
                <a:solidFill>
                  <a:srgbClr val="000066"/>
                </a:solidFill>
                <a:latin typeface="Poppins" panose="00000500000000000000" pitchFamily="2" charset="0"/>
                <a:cs typeface="Poppins" panose="00000500000000000000" pitchFamily="2" charset="0"/>
              </a:rPr>
              <a:t>Paul M. Tellier Tunnel, double-stack clearance</a:t>
            </a:r>
          </a:p>
          <a:p>
            <a:pPr fontAlgn="base">
              <a:spcBef>
                <a:spcPct val="20000"/>
              </a:spcBef>
              <a:spcAft>
                <a:spcPct val="0"/>
              </a:spcAft>
              <a:buClr>
                <a:srgbClr val="FF8000"/>
              </a:buClr>
            </a:pPr>
            <a:r>
              <a:rPr kumimoji="1" lang="en-US" sz="1800" kern="0" dirty="0">
                <a:solidFill>
                  <a:srgbClr val="000066"/>
                </a:solidFill>
                <a:latin typeface="Poppins" panose="00000500000000000000" pitchFamily="2" charset="0"/>
                <a:cs typeface="Poppins" panose="00000500000000000000" pitchFamily="2" charset="0"/>
              </a:rPr>
              <a:t>Detroit River Rail Tunnel, single stack clearance</a:t>
            </a:r>
          </a:p>
          <a:p>
            <a:pPr fontAlgn="base">
              <a:spcBef>
                <a:spcPct val="20000"/>
              </a:spcBef>
              <a:spcAft>
                <a:spcPct val="0"/>
              </a:spcAft>
              <a:buClr>
                <a:srgbClr val="FF8000"/>
              </a:buClr>
            </a:pPr>
            <a:r>
              <a:rPr kumimoji="1" lang="en-US" sz="1800" kern="0" dirty="0">
                <a:solidFill>
                  <a:srgbClr val="000066"/>
                </a:solidFill>
                <a:latin typeface="Poppins" panose="00000500000000000000" pitchFamily="2" charset="0"/>
                <a:cs typeface="Poppins" panose="00000500000000000000" pitchFamily="2" charset="0"/>
              </a:rPr>
              <a:t>Positive momentum to re-establish passenger rail service along Detroit River Rail Tunnel</a:t>
            </a:r>
          </a:p>
          <a:p>
            <a:pPr marL="342900" lvl="0" indent="-342900" fontAlgn="base">
              <a:spcBef>
                <a:spcPct val="20000"/>
              </a:spcBef>
              <a:spcAft>
                <a:spcPct val="0"/>
              </a:spcAft>
              <a:buClr>
                <a:srgbClr val="FF8000"/>
              </a:buClr>
              <a:buFont typeface="Times" pitchFamily="27" charset="0"/>
              <a:buChar char="•"/>
            </a:pPr>
            <a:endParaRPr kumimoji="1" lang="en-US" sz="1800" kern="0" dirty="0">
              <a:solidFill>
                <a:srgbClr val="000066"/>
              </a:solidFill>
              <a:latin typeface="Poppins" panose="00000500000000000000" pitchFamily="2" charset="0"/>
              <a:cs typeface="Poppins" panose="00000500000000000000" pitchFamily="2" charset="0"/>
            </a:endParaRPr>
          </a:p>
          <a:p>
            <a:pPr marL="0" lvl="0" indent="0" fontAlgn="base">
              <a:spcBef>
                <a:spcPct val="20000"/>
              </a:spcBef>
              <a:spcAft>
                <a:spcPct val="0"/>
              </a:spcAft>
              <a:buClr>
                <a:srgbClr val="FF8000"/>
              </a:buClr>
              <a:buNone/>
            </a:pPr>
            <a:r>
              <a:rPr kumimoji="1" lang="en-US" sz="1800" b="1" kern="0" dirty="0">
                <a:solidFill>
                  <a:srgbClr val="000066"/>
                </a:solidFill>
                <a:latin typeface="Poppins" panose="00000500000000000000" pitchFamily="2" charset="0"/>
                <a:cs typeface="Poppins" panose="00000500000000000000" pitchFamily="2" charset="0"/>
              </a:rPr>
              <a:t>Cargo Ports</a:t>
            </a:r>
          </a:p>
          <a:p>
            <a:pPr fontAlgn="base">
              <a:spcBef>
                <a:spcPct val="20000"/>
              </a:spcBef>
              <a:spcAft>
                <a:spcPct val="0"/>
              </a:spcAft>
              <a:buClr>
                <a:srgbClr val="FF8000"/>
              </a:buClr>
            </a:pPr>
            <a:r>
              <a:rPr kumimoji="1" lang="en-US" sz="1800" kern="0" dirty="0">
                <a:solidFill>
                  <a:srgbClr val="000066"/>
                </a:solidFill>
                <a:latin typeface="Poppins" panose="00000500000000000000" pitchFamily="2" charset="0"/>
                <a:cs typeface="Poppins" panose="00000500000000000000" pitchFamily="2" charset="0"/>
              </a:rPr>
              <a:t>Port of Detroit - handles over half of Southeast Michigan's marine cargo tons.</a:t>
            </a:r>
          </a:p>
          <a:p>
            <a:pPr fontAlgn="base">
              <a:spcBef>
                <a:spcPct val="20000"/>
              </a:spcBef>
              <a:spcAft>
                <a:spcPct val="0"/>
              </a:spcAft>
              <a:buClr>
                <a:srgbClr val="FF8000"/>
              </a:buClr>
            </a:pPr>
            <a:r>
              <a:rPr kumimoji="1" lang="en-US" sz="1800" kern="0" dirty="0">
                <a:solidFill>
                  <a:srgbClr val="000066"/>
                </a:solidFill>
                <a:latin typeface="Poppins" panose="00000500000000000000" pitchFamily="2" charset="0"/>
                <a:cs typeface="Poppins" panose="00000500000000000000" pitchFamily="2" charset="0"/>
              </a:rPr>
              <a:t>Port of Monroe - direct rail Class 1 rail access, slated to be first container port in Michigan  </a:t>
            </a:r>
          </a:p>
        </p:txBody>
      </p:sp>
    </p:spTree>
    <p:extLst>
      <p:ext uri="{BB962C8B-B14F-4D97-AF65-F5344CB8AC3E}">
        <p14:creationId xmlns:p14="http://schemas.microsoft.com/office/powerpoint/2010/main" val="3916474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74125-DAEF-2F23-280F-621B3B2A40BB}"/>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A24ED262-FF4F-C4C0-C604-A1D6817F1AF9}"/>
              </a:ext>
            </a:extLst>
          </p:cNvPr>
          <p:cNvGrpSpPr/>
          <p:nvPr/>
        </p:nvGrpSpPr>
        <p:grpSpPr>
          <a:xfrm>
            <a:off x="0" y="6264772"/>
            <a:ext cx="12192000" cy="623671"/>
            <a:chOff x="0" y="6264772"/>
            <a:chExt cx="12192000" cy="623671"/>
          </a:xfrm>
        </p:grpSpPr>
        <p:sp>
          <p:nvSpPr>
            <p:cNvPr id="6" name="Rectangle 5">
              <a:extLst>
                <a:ext uri="{FF2B5EF4-FFF2-40B4-BE49-F238E27FC236}">
                  <a16:creationId xmlns:a16="http://schemas.microsoft.com/office/drawing/2014/main" id="{0483010C-8506-6FBE-6C11-C0CD438A6B29}"/>
                </a:ext>
              </a:extLst>
            </p:cNvPr>
            <p:cNvSpPr/>
            <p:nvPr/>
          </p:nvSpPr>
          <p:spPr>
            <a:xfrm>
              <a:off x="0" y="6293045"/>
              <a:ext cx="12192000" cy="574090"/>
            </a:xfrm>
            <a:prstGeom prst="rect">
              <a:avLst/>
            </a:prstGeom>
            <a:solidFill>
              <a:srgbClr val="1537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EB7CC3D-DC18-1BE7-99ED-AC9242CB87EA}"/>
                </a:ext>
              </a:extLst>
            </p:cNvPr>
            <p:cNvPicPr>
              <a:picLocks noChangeAspect="1"/>
            </p:cNvPicPr>
            <p:nvPr/>
          </p:nvPicPr>
          <p:blipFill>
            <a:blip r:embed="rId3"/>
            <a:stretch>
              <a:fillRect/>
            </a:stretch>
          </p:blipFill>
          <p:spPr>
            <a:xfrm>
              <a:off x="6432330" y="6264772"/>
              <a:ext cx="5569526" cy="623671"/>
            </a:xfrm>
            <a:prstGeom prst="rect">
              <a:avLst/>
            </a:prstGeom>
          </p:spPr>
        </p:pic>
      </p:grpSp>
      <p:pic>
        <p:nvPicPr>
          <p:cNvPr id="2" name="Picture 1">
            <a:extLst>
              <a:ext uri="{FF2B5EF4-FFF2-40B4-BE49-F238E27FC236}">
                <a16:creationId xmlns:a16="http://schemas.microsoft.com/office/drawing/2014/main" id="{65B701AD-6A28-5D97-7EEA-7BAB9650D6C5}"/>
              </a:ext>
            </a:extLst>
          </p:cNvPr>
          <p:cNvPicPr>
            <a:picLocks noChangeAspect="1"/>
          </p:cNvPicPr>
          <p:nvPr/>
        </p:nvPicPr>
        <p:blipFill>
          <a:blip r:embed="rId4"/>
          <a:stretch>
            <a:fillRect/>
          </a:stretch>
        </p:blipFill>
        <p:spPr>
          <a:xfrm>
            <a:off x="5511237" y="733647"/>
            <a:ext cx="6490619" cy="5029200"/>
          </a:xfrm>
          <a:prstGeom prst="rect">
            <a:avLst/>
          </a:prstGeom>
          <a:ln w="28575">
            <a:solidFill>
              <a:schemeClr val="tx1"/>
            </a:solidFill>
          </a:ln>
        </p:spPr>
      </p:pic>
      <p:pic>
        <p:nvPicPr>
          <p:cNvPr id="3" name="Picture 2">
            <a:extLst>
              <a:ext uri="{FF2B5EF4-FFF2-40B4-BE49-F238E27FC236}">
                <a16:creationId xmlns:a16="http://schemas.microsoft.com/office/drawing/2014/main" id="{E9E75EE6-C379-4CAC-EB38-318DE9820126}"/>
              </a:ext>
            </a:extLst>
          </p:cNvPr>
          <p:cNvPicPr>
            <a:picLocks noChangeAspect="1"/>
          </p:cNvPicPr>
          <p:nvPr/>
        </p:nvPicPr>
        <p:blipFill>
          <a:blip r:embed="rId5"/>
          <a:stretch>
            <a:fillRect/>
          </a:stretch>
        </p:blipFill>
        <p:spPr>
          <a:xfrm>
            <a:off x="190144" y="557826"/>
            <a:ext cx="4761389" cy="5572227"/>
          </a:xfrm>
          <a:prstGeom prst="rect">
            <a:avLst/>
          </a:prstGeom>
        </p:spPr>
      </p:pic>
      <p:sp>
        <p:nvSpPr>
          <p:cNvPr id="4" name="TextBox 3">
            <a:extLst>
              <a:ext uri="{FF2B5EF4-FFF2-40B4-BE49-F238E27FC236}">
                <a16:creationId xmlns:a16="http://schemas.microsoft.com/office/drawing/2014/main" id="{8266FB31-77B3-29EB-0341-C277CCEBC537}"/>
              </a:ext>
            </a:extLst>
          </p:cNvPr>
          <p:cNvSpPr txBox="1"/>
          <p:nvPr/>
        </p:nvSpPr>
        <p:spPr>
          <a:xfrm>
            <a:off x="264572" y="887436"/>
            <a:ext cx="2666481" cy="3988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2210" tIns="42210" rIns="42210" bIns="42210" numCol="1" spcCol="1270" anchor="ctr" anchorCtr="0">
            <a:noAutofit/>
          </a:bodyPr>
          <a:lstStyle/>
          <a:p>
            <a:pPr marL="0" marR="0" lvl="0" indent="0" algn="l" defTabSz="622300" rtl="0" eaLnBrk="1" fontAlgn="auto" latinLnBrk="0" hangingPunct="1">
              <a:lnSpc>
                <a:spcPct val="100000"/>
              </a:lnSpc>
              <a:spcBef>
                <a:spcPct val="0"/>
              </a:spcBef>
              <a:spcAft>
                <a:spcPct val="35000"/>
              </a:spcAft>
              <a:buClrTx/>
              <a:buSzTx/>
              <a:buFontTx/>
              <a:buNone/>
              <a:tabLst/>
              <a:defRPr/>
            </a:pPr>
            <a:r>
              <a:rPr kumimoji="1" lang="en-US" sz="1400" b="1" i="0" u="none" strike="noStrike" kern="1200" cap="none" spc="0" normalizeH="0" baseline="0" noProof="0" dirty="0">
                <a:ln>
                  <a:noFill/>
                </a:ln>
                <a:solidFill>
                  <a:prstClr val="black">
                    <a:hueOff val="0"/>
                    <a:satOff val="0"/>
                    <a:lumOff val="0"/>
                    <a:alphaOff val="0"/>
                  </a:prstClr>
                </a:solidFill>
                <a:effectLst/>
                <a:uLnTx/>
                <a:uFillTx/>
                <a:latin typeface="Poppins" panose="00000500000000000000" pitchFamily="2" charset="0"/>
                <a:ea typeface="+mn-ea"/>
                <a:cs typeface="Poppins" panose="00000500000000000000" pitchFamily="2" charset="0"/>
              </a:rPr>
              <a:t>Southeast Michigan Freight Network Map (Draft)</a:t>
            </a:r>
            <a:endParaRPr kumimoji="0" lang="en-US" sz="1400" b="0" i="0" u="none" strike="noStrike" kern="1200" cap="none" spc="0" normalizeH="0" baseline="0" noProof="0" dirty="0">
              <a:ln>
                <a:noFill/>
              </a:ln>
              <a:solidFill>
                <a:prstClr val="black">
                  <a:hueOff val="0"/>
                  <a:satOff val="0"/>
                  <a:lumOff val="0"/>
                  <a:alphaOff val="0"/>
                </a:prstClr>
              </a:solidFill>
              <a:effectLst/>
              <a:uLnTx/>
              <a:uFillTx/>
              <a:latin typeface="Poppins" panose="00000500000000000000" pitchFamily="2" charset="0"/>
              <a:ea typeface="+mn-ea"/>
              <a:cs typeface="Poppins" panose="00000500000000000000" pitchFamily="2" charset="0"/>
            </a:endParaRPr>
          </a:p>
        </p:txBody>
      </p:sp>
      <p:cxnSp>
        <p:nvCxnSpPr>
          <p:cNvPr id="9" name="Straight Connector 8">
            <a:extLst>
              <a:ext uri="{FF2B5EF4-FFF2-40B4-BE49-F238E27FC236}">
                <a16:creationId xmlns:a16="http://schemas.microsoft.com/office/drawing/2014/main" id="{FC200566-7FC4-9D3D-E138-7B540682A796}"/>
              </a:ext>
            </a:extLst>
          </p:cNvPr>
          <p:cNvCxnSpPr>
            <a:cxnSpLocks/>
          </p:cNvCxnSpPr>
          <p:nvPr/>
        </p:nvCxnSpPr>
        <p:spPr>
          <a:xfrm flipV="1">
            <a:off x="3062176" y="733647"/>
            <a:ext cx="2449061" cy="2250101"/>
          </a:xfrm>
          <a:prstGeom prst="line">
            <a:avLst/>
          </a:prstGeom>
        </p:spPr>
        <p:style>
          <a:lnRef idx="2">
            <a:schemeClr val="dk1"/>
          </a:lnRef>
          <a:fillRef idx="0">
            <a:schemeClr val="dk1"/>
          </a:fillRef>
          <a:effectRef idx="1">
            <a:schemeClr val="dk1"/>
          </a:effectRef>
          <a:fontRef idx="minor">
            <a:schemeClr val="tx1"/>
          </a:fontRef>
        </p:style>
      </p:cxnSp>
      <p:cxnSp>
        <p:nvCxnSpPr>
          <p:cNvPr id="10" name="Straight Connector 9">
            <a:extLst>
              <a:ext uri="{FF2B5EF4-FFF2-40B4-BE49-F238E27FC236}">
                <a16:creationId xmlns:a16="http://schemas.microsoft.com/office/drawing/2014/main" id="{D8886FC0-2F6A-5210-E634-3F103DF193F4}"/>
              </a:ext>
            </a:extLst>
          </p:cNvPr>
          <p:cNvCxnSpPr>
            <a:cxnSpLocks/>
          </p:cNvCxnSpPr>
          <p:nvPr/>
        </p:nvCxnSpPr>
        <p:spPr>
          <a:xfrm>
            <a:off x="3062176" y="3457273"/>
            <a:ext cx="2449061" cy="2305574"/>
          </a:xfrm>
          <a:prstGeom prst="line">
            <a:avLst/>
          </a:prstGeom>
        </p:spPr>
        <p:style>
          <a:lnRef idx="2">
            <a:schemeClr val="dk1"/>
          </a:lnRef>
          <a:fillRef idx="0">
            <a:schemeClr val="dk1"/>
          </a:fillRef>
          <a:effectRef idx="1">
            <a:schemeClr val="dk1"/>
          </a:effectRef>
          <a:fontRef idx="minor">
            <a:schemeClr val="tx1"/>
          </a:fontRef>
        </p:style>
      </p:cxnSp>
      <p:sp>
        <p:nvSpPr>
          <p:cNvPr id="12" name="Rectangle 11">
            <a:extLst>
              <a:ext uri="{FF2B5EF4-FFF2-40B4-BE49-F238E27FC236}">
                <a16:creationId xmlns:a16="http://schemas.microsoft.com/office/drawing/2014/main" id="{9BFADDDA-50B1-F3EB-E80A-2F303877A12C}"/>
              </a:ext>
            </a:extLst>
          </p:cNvPr>
          <p:cNvSpPr/>
          <p:nvPr/>
        </p:nvSpPr>
        <p:spPr>
          <a:xfrm>
            <a:off x="2454999" y="2983748"/>
            <a:ext cx="607177" cy="445252"/>
          </a:xfrm>
          <a:prstGeom prst="rect">
            <a:avLst/>
          </a:prstGeom>
          <a:noFill/>
          <a:ln w="28575">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18" name="Picture 17" descr="A logo of a person dancing&#10;&#10;AI-generated content may be incorrect.">
            <a:extLst>
              <a:ext uri="{FF2B5EF4-FFF2-40B4-BE49-F238E27FC236}">
                <a16:creationId xmlns:a16="http://schemas.microsoft.com/office/drawing/2014/main" id="{29821408-E518-9559-58E1-240C296E6046}"/>
              </a:ext>
            </a:extLst>
          </p:cNvPr>
          <p:cNvPicPr>
            <a:picLocks noChangeAspect="1"/>
          </p:cNvPicPr>
          <p:nvPr/>
        </p:nvPicPr>
        <p:blipFill>
          <a:blip r:embed="rId6"/>
          <a:stretch>
            <a:fillRect/>
          </a:stretch>
        </p:blipFill>
        <p:spPr>
          <a:xfrm>
            <a:off x="5760399" y="5351749"/>
            <a:ext cx="621084" cy="653099"/>
          </a:xfrm>
          <a:prstGeom prst="rect">
            <a:avLst/>
          </a:prstGeom>
        </p:spPr>
      </p:pic>
      <p:pic>
        <p:nvPicPr>
          <p:cNvPr id="20" name="Picture 19" descr="A blue and green gradient&#10;&#10;AI-generated content may be incorrect.">
            <a:extLst>
              <a:ext uri="{FF2B5EF4-FFF2-40B4-BE49-F238E27FC236}">
                <a16:creationId xmlns:a16="http://schemas.microsoft.com/office/drawing/2014/main" id="{A48CAD30-6209-9342-4DCD-B4867354A6FC}"/>
              </a:ext>
            </a:extLst>
          </p:cNvPr>
          <p:cNvPicPr>
            <a:picLocks noChangeAspect="1"/>
          </p:cNvPicPr>
          <p:nvPr/>
        </p:nvPicPr>
        <p:blipFill>
          <a:blip r:embed="rId7"/>
          <a:srcRect l="6135" t="11185" r="6486" b="9603"/>
          <a:stretch/>
        </p:blipFill>
        <p:spPr>
          <a:xfrm>
            <a:off x="5635817" y="78061"/>
            <a:ext cx="6241458" cy="574090"/>
          </a:xfrm>
          <a:prstGeom prst="rect">
            <a:avLst/>
          </a:prstGeom>
        </p:spPr>
      </p:pic>
      <p:sp>
        <p:nvSpPr>
          <p:cNvPr id="21" name="Title 1">
            <a:extLst>
              <a:ext uri="{FF2B5EF4-FFF2-40B4-BE49-F238E27FC236}">
                <a16:creationId xmlns:a16="http://schemas.microsoft.com/office/drawing/2014/main" id="{26E010BF-9E7D-89B4-8D26-A25D83279824}"/>
              </a:ext>
            </a:extLst>
          </p:cNvPr>
          <p:cNvSpPr>
            <a:spLocks noGrp="1"/>
          </p:cNvSpPr>
          <p:nvPr>
            <p:ph type="title"/>
          </p:nvPr>
        </p:nvSpPr>
        <p:spPr>
          <a:xfrm>
            <a:off x="5642361" y="78062"/>
            <a:ext cx="6490620" cy="649800"/>
          </a:xfrm>
        </p:spPr>
        <p:txBody>
          <a:bodyPr>
            <a:noAutofit/>
          </a:bodyPr>
          <a:lstStyle/>
          <a:p>
            <a:pPr algn="ctr"/>
            <a:r>
              <a:rPr lang="en-US" sz="1800" b="1" dirty="0">
                <a:solidFill>
                  <a:schemeClr val="bg1"/>
                </a:solidFill>
                <a:latin typeface="Poppins" pitchFamily="2" charset="77"/>
                <a:cs typeface="Poppins" pitchFamily="2" charset="77"/>
              </a:rPr>
              <a:t>Southwest Detroit: major generators of freight</a:t>
            </a:r>
          </a:p>
        </p:txBody>
      </p:sp>
    </p:spTree>
    <p:extLst>
      <p:ext uri="{BB962C8B-B14F-4D97-AF65-F5344CB8AC3E}">
        <p14:creationId xmlns:p14="http://schemas.microsoft.com/office/powerpoint/2010/main" val="20420141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9C13C-B6D1-3DA7-66B8-8E6988B8A52D}"/>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40F1EB1A-20B7-A186-D320-515C02A9FC85}"/>
              </a:ext>
            </a:extLst>
          </p:cNvPr>
          <p:cNvGrpSpPr/>
          <p:nvPr/>
        </p:nvGrpSpPr>
        <p:grpSpPr>
          <a:xfrm>
            <a:off x="0" y="6264772"/>
            <a:ext cx="12192000" cy="623671"/>
            <a:chOff x="0" y="6264772"/>
            <a:chExt cx="12192000" cy="623671"/>
          </a:xfrm>
        </p:grpSpPr>
        <p:sp>
          <p:nvSpPr>
            <p:cNvPr id="6" name="Rectangle 5">
              <a:extLst>
                <a:ext uri="{FF2B5EF4-FFF2-40B4-BE49-F238E27FC236}">
                  <a16:creationId xmlns:a16="http://schemas.microsoft.com/office/drawing/2014/main" id="{E4EA8AE9-025A-06E5-7E29-330CEF21AA4B}"/>
                </a:ext>
              </a:extLst>
            </p:cNvPr>
            <p:cNvSpPr/>
            <p:nvPr/>
          </p:nvSpPr>
          <p:spPr>
            <a:xfrm>
              <a:off x="0" y="6293045"/>
              <a:ext cx="12192000" cy="574090"/>
            </a:xfrm>
            <a:prstGeom prst="rect">
              <a:avLst/>
            </a:prstGeom>
            <a:solidFill>
              <a:srgbClr val="1537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D5246B97-D93F-8D9D-0D63-9423DD9F3B86}"/>
                </a:ext>
              </a:extLst>
            </p:cNvPr>
            <p:cNvPicPr>
              <a:picLocks noChangeAspect="1"/>
            </p:cNvPicPr>
            <p:nvPr/>
          </p:nvPicPr>
          <p:blipFill>
            <a:blip r:embed="rId3"/>
            <a:stretch>
              <a:fillRect/>
            </a:stretch>
          </p:blipFill>
          <p:spPr>
            <a:xfrm>
              <a:off x="6432330" y="6264772"/>
              <a:ext cx="5569526" cy="623671"/>
            </a:xfrm>
            <a:prstGeom prst="rect">
              <a:avLst/>
            </a:prstGeom>
          </p:spPr>
        </p:pic>
      </p:grpSp>
      <p:pic>
        <p:nvPicPr>
          <p:cNvPr id="3" name="Picture 2">
            <a:extLst>
              <a:ext uri="{FF2B5EF4-FFF2-40B4-BE49-F238E27FC236}">
                <a16:creationId xmlns:a16="http://schemas.microsoft.com/office/drawing/2014/main" id="{1CD3F218-1A34-326F-DB1C-99A2F2505DF6}"/>
              </a:ext>
            </a:extLst>
          </p:cNvPr>
          <p:cNvPicPr>
            <a:picLocks noChangeAspect="1"/>
          </p:cNvPicPr>
          <p:nvPr/>
        </p:nvPicPr>
        <p:blipFill>
          <a:blip r:embed="rId4"/>
          <a:stretch>
            <a:fillRect/>
          </a:stretch>
        </p:blipFill>
        <p:spPr>
          <a:xfrm>
            <a:off x="190144" y="557826"/>
            <a:ext cx="4761389" cy="5572227"/>
          </a:xfrm>
          <a:prstGeom prst="rect">
            <a:avLst/>
          </a:prstGeom>
        </p:spPr>
      </p:pic>
      <p:sp>
        <p:nvSpPr>
          <p:cNvPr id="4" name="TextBox 3">
            <a:extLst>
              <a:ext uri="{FF2B5EF4-FFF2-40B4-BE49-F238E27FC236}">
                <a16:creationId xmlns:a16="http://schemas.microsoft.com/office/drawing/2014/main" id="{4396D3B0-C903-E0FA-E2C2-88FB6E828CBB}"/>
              </a:ext>
            </a:extLst>
          </p:cNvPr>
          <p:cNvSpPr txBox="1"/>
          <p:nvPr/>
        </p:nvSpPr>
        <p:spPr>
          <a:xfrm>
            <a:off x="264572" y="887436"/>
            <a:ext cx="2666481" cy="3988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2210" tIns="42210" rIns="42210" bIns="42210" numCol="1" spcCol="1270" anchor="ctr" anchorCtr="0">
            <a:noAutofit/>
          </a:bodyPr>
          <a:lstStyle/>
          <a:p>
            <a:pPr marL="0" marR="0" lvl="0" indent="0" algn="l" defTabSz="622300" rtl="0" eaLnBrk="1" fontAlgn="auto" latinLnBrk="0" hangingPunct="1">
              <a:lnSpc>
                <a:spcPct val="100000"/>
              </a:lnSpc>
              <a:spcBef>
                <a:spcPct val="0"/>
              </a:spcBef>
              <a:spcAft>
                <a:spcPct val="35000"/>
              </a:spcAft>
              <a:buClrTx/>
              <a:buSzTx/>
              <a:buFontTx/>
              <a:buNone/>
              <a:tabLst/>
              <a:defRPr/>
            </a:pPr>
            <a:r>
              <a:rPr kumimoji="1" lang="en-US" sz="1400" b="1" i="0" u="none" strike="noStrike" kern="1200" cap="none" spc="0" normalizeH="0" baseline="0" noProof="0" dirty="0">
                <a:ln>
                  <a:noFill/>
                </a:ln>
                <a:solidFill>
                  <a:prstClr val="black">
                    <a:hueOff val="0"/>
                    <a:satOff val="0"/>
                    <a:lumOff val="0"/>
                    <a:alphaOff val="0"/>
                  </a:prstClr>
                </a:solidFill>
                <a:effectLst/>
                <a:uLnTx/>
                <a:uFillTx/>
                <a:latin typeface="Poppins" panose="00000500000000000000" pitchFamily="2" charset="0"/>
                <a:ea typeface="+mn-ea"/>
                <a:cs typeface="Poppins" panose="00000500000000000000" pitchFamily="2" charset="0"/>
              </a:rPr>
              <a:t>Southeast Michigan Freight Network Map (Draft)</a:t>
            </a:r>
            <a:endParaRPr kumimoji="0" lang="en-US" sz="1400" b="0" i="0" u="none" strike="noStrike" kern="1200" cap="none" spc="0" normalizeH="0" baseline="0" noProof="0" dirty="0">
              <a:ln>
                <a:noFill/>
              </a:ln>
              <a:solidFill>
                <a:prstClr val="black">
                  <a:hueOff val="0"/>
                  <a:satOff val="0"/>
                  <a:lumOff val="0"/>
                  <a:alphaOff val="0"/>
                </a:prstClr>
              </a:solidFill>
              <a:effectLst/>
              <a:uLnTx/>
              <a:uFillTx/>
              <a:latin typeface="Poppins" panose="00000500000000000000" pitchFamily="2" charset="0"/>
              <a:ea typeface="+mn-ea"/>
              <a:cs typeface="Poppins" panose="00000500000000000000" pitchFamily="2" charset="0"/>
            </a:endParaRPr>
          </a:p>
        </p:txBody>
      </p:sp>
      <p:pic>
        <p:nvPicPr>
          <p:cNvPr id="7" name="Picture 6">
            <a:extLst>
              <a:ext uri="{FF2B5EF4-FFF2-40B4-BE49-F238E27FC236}">
                <a16:creationId xmlns:a16="http://schemas.microsoft.com/office/drawing/2014/main" id="{FDB47C47-6661-79C8-8075-FB83D42A995E}"/>
              </a:ext>
            </a:extLst>
          </p:cNvPr>
          <p:cNvPicPr>
            <a:picLocks noChangeAspect="1"/>
          </p:cNvPicPr>
          <p:nvPr/>
        </p:nvPicPr>
        <p:blipFill>
          <a:blip r:embed="rId5"/>
          <a:stretch>
            <a:fillRect/>
          </a:stretch>
        </p:blipFill>
        <p:spPr>
          <a:xfrm>
            <a:off x="5617560" y="749169"/>
            <a:ext cx="6490620" cy="5014322"/>
          </a:xfrm>
          <a:prstGeom prst="rect">
            <a:avLst/>
          </a:prstGeom>
        </p:spPr>
      </p:pic>
      <p:cxnSp>
        <p:nvCxnSpPr>
          <p:cNvPr id="9" name="Straight Connector 8">
            <a:extLst>
              <a:ext uri="{FF2B5EF4-FFF2-40B4-BE49-F238E27FC236}">
                <a16:creationId xmlns:a16="http://schemas.microsoft.com/office/drawing/2014/main" id="{2433CB9D-9614-A0D0-3D7A-15ABE296CB3D}"/>
              </a:ext>
            </a:extLst>
          </p:cNvPr>
          <p:cNvCxnSpPr>
            <a:cxnSpLocks/>
          </p:cNvCxnSpPr>
          <p:nvPr/>
        </p:nvCxnSpPr>
        <p:spPr>
          <a:xfrm>
            <a:off x="3062176" y="3457273"/>
            <a:ext cx="2580185" cy="2234579"/>
          </a:xfrm>
          <a:prstGeom prst="line">
            <a:avLst/>
          </a:prstGeom>
        </p:spPr>
        <p:style>
          <a:lnRef idx="2">
            <a:schemeClr val="dk1"/>
          </a:lnRef>
          <a:fillRef idx="0">
            <a:schemeClr val="dk1"/>
          </a:fillRef>
          <a:effectRef idx="1">
            <a:schemeClr val="dk1"/>
          </a:effectRef>
          <a:fontRef idx="minor">
            <a:schemeClr val="tx1"/>
          </a:fontRef>
        </p:style>
      </p:cxnSp>
      <p:sp>
        <p:nvSpPr>
          <p:cNvPr id="10" name="Rectangle 9">
            <a:extLst>
              <a:ext uri="{FF2B5EF4-FFF2-40B4-BE49-F238E27FC236}">
                <a16:creationId xmlns:a16="http://schemas.microsoft.com/office/drawing/2014/main" id="{897D9306-483E-F396-C08A-CF40D80E6C0D}"/>
              </a:ext>
            </a:extLst>
          </p:cNvPr>
          <p:cNvSpPr/>
          <p:nvPr/>
        </p:nvSpPr>
        <p:spPr>
          <a:xfrm>
            <a:off x="2454999" y="2983748"/>
            <a:ext cx="607177" cy="445252"/>
          </a:xfrm>
          <a:prstGeom prst="rect">
            <a:avLst/>
          </a:prstGeom>
          <a:noFill/>
          <a:ln w="28575">
            <a:solidFill>
              <a:schemeClr val="tx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pic>
        <p:nvPicPr>
          <p:cNvPr id="11" name="Picture 10" descr="A logo of a person dancing&#10;&#10;AI-generated content may be incorrect.">
            <a:extLst>
              <a:ext uri="{FF2B5EF4-FFF2-40B4-BE49-F238E27FC236}">
                <a16:creationId xmlns:a16="http://schemas.microsoft.com/office/drawing/2014/main" id="{8EB8FB0F-5EEA-2FD4-AC49-E0B2999574B6}"/>
              </a:ext>
            </a:extLst>
          </p:cNvPr>
          <p:cNvPicPr>
            <a:picLocks noChangeAspect="1"/>
          </p:cNvPicPr>
          <p:nvPr/>
        </p:nvPicPr>
        <p:blipFill>
          <a:blip r:embed="rId6"/>
          <a:stretch>
            <a:fillRect/>
          </a:stretch>
        </p:blipFill>
        <p:spPr>
          <a:xfrm>
            <a:off x="5760399" y="5351749"/>
            <a:ext cx="621084" cy="653099"/>
          </a:xfrm>
          <a:prstGeom prst="rect">
            <a:avLst/>
          </a:prstGeom>
        </p:spPr>
      </p:pic>
      <p:cxnSp>
        <p:nvCxnSpPr>
          <p:cNvPr id="12" name="Straight Connector 11">
            <a:extLst>
              <a:ext uri="{FF2B5EF4-FFF2-40B4-BE49-F238E27FC236}">
                <a16:creationId xmlns:a16="http://schemas.microsoft.com/office/drawing/2014/main" id="{7F74CFAB-9C8B-667B-9662-86A923F3AF3D}"/>
              </a:ext>
            </a:extLst>
          </p:cNvPr>
          <p:cNvCxnSpPr>
            <a:cxnSpLocks/>
          </p:cNvCxnSpPr>
          <p:nvPr/>
        </p:nvCxnSpPr>
        <p:spPr>
          <a:xfrm flipV="1">
            <a:off x="3062176" y="887436"/>
            <a:ext cx="2580185" cy="2096312"/>
          </a:xfrm>
          <a:prstGeom prst="line">
            <a:avLst/>
          </a:prstGeom>
        </p:spPr>
        <p:style>
          <a:lnRef idx="2">
            <a:schemeClr val="dk1"/>
          </a:lnRef>
          <a:fillRef idx="0">
            <a:schemeClr val="dk1"/>
          </a:fillRef>
          <a:effectRef idx="1">
            <a:schemeClr val="dk1"/>
          </a:effectRef>
          <a:fontRef idx="minor">
            <a:schemeClr val="tx1"/>
          </a:fontRef>
        </p:style>
      </p:cxnSp>
      <p:pic>
        <p:nvPicPr>
          <p:cNvPr id="13" name="Picture 12" descr="A blue and green gradient&#10;&#10;AI-generated content may be incorrect.">
            <a:extLst>
              <a:ext uri="{FF2B5EF4-FFF2-40B4-BE49-F238E27FC236}">
                <a16:creationId xmlns:a16="http://schemas.microsoft.com/office/drawing/2014/main" id="{B7A2C5E3-55F4-7C11-8C00-99E61FBAB783}"/>
              </a:ext>
            </a:extLst>
          </p:cNvPr>
          <p:cNvPicPr>
            <a:picLocks noChangeAspect="1"/>
          </p:cNvPicPr>
          <p:nvPr/>
        </p:nvPicPr>
        <p:blipFill>
          <a:blip r:embed="rId7"/>
          <a:srcRect l="6135" t="11185" r="6486" b="9603"/>
          <a:stretch/>
        </p:blipFill>
        <p:spPr>
          <a:xfrm>
            <a:off x="5760399" y="153771"/>
            <a:ext cx="6241458" cy="574090"/>
          </a:xfrm>
          <a:prstGeom prst="rect">
            <a:avLst/>
          </a:prstGeom>
        </p:spPr>
      </p:pic>
      <p:sp>
        <p:nvSpPr>
          <p:cNvPr id="14" name="Title 1">
            <a:extLst>
              <a:ext uri="{FF2B5EF4-FFF2-40B4-BE49-F238E27FC236}">
                <a16:creationId xmlns:a16="http://schemas.microsoft.com/office/drawing/2014/main" id="{AC68CA42-CD6B-939D-6ACF-A714B382AAF0}"/>
              </a:ext>
            </a:extLst>
          </p:cNvPr>
          <p:cNvSpPr>
            <a:spLocks noGrp="1"/>
          </p:cNvSpPr>
          <p:nvPr>
            <p:ph type="title"/>
          </p:nvPr>
        </p:nvSpPr>
        <p:spPr>
          <a:xfrm>
            <a:off x="5760398" y="147976"/>
            <a:ext cx="6241457" cy="579885"/>
          </a:xfrm>
        </p:spPr>
        <p:txBody>
          <a:bodyPr>
            <a:noAutofit/>
          </a:bodyPr>
          <a:lstStyle/>
          <a:p>
            <a:pPr algn="ctr"/>
            <a:r>
              <a:rPr lang="en-US" sz="1800" b="1" dirty="0">
                <a:solidFill>
                  <a:schemeClr val="bg1"/>
                </a:solidFill>
                <a:latin typeface="Poppins" pitchFamily="2" charset="77"/>
                <a:cs typeface="Poppins" pitchFamily="2" charset="77"/>
              </a:rPr>
              <a:t>Southwest Detroit Truck Management </a:t>
            </a:r>
          </a:p>
        </p:txBody>
      </p:sp>
      <mc:AlternateContent xmlns:mc="http://schemas.openxmlformats.org/markup-compatibility/2006" xmlns:p14="http://schemas.microsoft.com/office/powerpoint/2010/main">
        <mc:Choice Requires="p14">
          <p:contentPart p14:bwMode="auto" r:id="rId8">
            <p14:nvContentPartPr>
              <p14:cNvPr id="2" name="Ink 1">
                <a:extLst>
                  <a:ext uri="{FF2B5EF4-FFF2-40B4-BE49-F238E27FC236}">
                    <a16:creationId xmlns:a16="http://schemas.microsoft.com/office/drawing/2014/main" id="{86A8EAD6-50FB-7831-44A1-49DEBA30A7C0}"/>
                  </a:ext>
                </a:extLst>
              </p14:cNvPr>
              <p14:cNvContentPartPr/>
              <p14:nvPr/>
            </p14:nvContentPartPr>
            <p14:xfrm>
              <a:off x="4108450" y="3429000"/>
              <a:ext cx="3975100" cy="0"/>
            </p14:xfrm>
          </p:contentPart>
        </mc:Choice>
        <mc:Fallback xmlns="">
          <p:pic>
            <p:nvPicPr>
              <p:cNvPr id="2" name="Ink 1">
                <a:extLst>
                  <a:ext uri="{FF2B5EF4-FFF2-40B4-BE49-F238E27FC236}">
                    <a16:creationId xmlns:a16="http://schemas.microsoft.com/office/drawing/2014/main" id="{86A8EAD6-50FB-7831-44A1-49DEBA30A7C0}"/>
                  </a:ext>
                </a:extLst>
              </p:cNvPr>
              <p:cNvPicPr/>
              <p:nvPr/>
            </p:nvPicPr>
            <p:blipFill>
              <a:blip r:embed="rId9"/>
              <a:stretch>
                <a:fillRect/>
              </a:stretch>
            </p:blipFill>
            <p:spPr>
              <a:xfrm>
                <a:off x="4054450" y="3429000"/>
                <a:ext cx="4082739" cy="0"/>
              </a:xfrm>
              <a:prstGeom prst="rect">
                <a:avLst/>
              </a:prstGeom>
            </p:spPr>
          </p:pic>
        </mc:Fallback>
      </mc:AlternateContent>
    </p:spTree>
    <p:extLst>
      <p:ext uri="{BB962C8B-B14F-4D97-AF65-F5344CB8AC3E}">
        <p14:creationId xmlns:p14="http://schemas.microsoft.com/office/powerpoint/2010/main" val="16288593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DDF57-7C22-635A-93A3-31BB3912D493}"/>
            </a:ext>
          </a:extLst>
        </p:cNvPr>
        <p:cNvGrpSpPr/>
        <p:nvPr/>
      </p:nvGrpSpPr>
      <p:grpSpPr>
        <a:xfrm>
          <a:off x="0" y="0"/>
          <a:ext cx="0" cy="0"/>
          <a:chOff x="0" y="0"/>
          <a:chExt cx="0" cy="0"/>
        </a:xfrm>
      </p:grpSpPr>
      <p:sp>
        <p:nvSpPr>
          <p:cNvPr id="4" name="Content Placeholder 4">
            <a:extLst>
              <a:ext uri="{FF2B5EF4-FFF2-40B4-BE49-F238E27FC236}">
                <a16:creationId xmlns:a16="http://schemas.microsoft.com/office/drawing/2014/main" id="{F287D0C6-8788-A654-4C47-0EE0C86D5807}"/>
              </a:ext>
            </a:extLst>
          </p:cNvPr>
          <p:cNvSpPr>
            <a:spLocks noGrp="1"/>
          </p:cNvSpPr>
          <p:nvPr>
            <p:ph idx="1"/>
          </p:nvPr>
        </p:nvSpPr>
        <p:spPr>
          <a:xfrm>
            <a:off x="6164954" y="2148276"/>
            <a:ext cx="5836902" cy="2751316"/>
          </a:xfrm>
        </p:spPr>
        <p:txBody>
          <a:bodyPr>
            <a:normAutofit/>
          </a:bodyPr>
          <a:lstStyle/>
          <a:p>
            <a:pPr marL="0" lvl="0" indent="0" fontAlgn="base">
              <a:lnSpc>
                <a:spcPct val="90000"/>
              </a:lnSpc>
              <a:spcBef>
                <a:spcPct val="20000"/>
              </a:spcBef>
              <a:spcAft>
                <a:spcPct val="0"/>
              </a:spcAft>
              <a:buClr>
                <a:srgbClr val="FF8000"/>
              </a:buClr>
              <a:buNone/>
            </a:pPr>
            <a:r>
              <a:rPr kumimoji="1" lang="en-US" sz="2000" b="1" kern="0" dirty="0">
                <a:solidFill>
                  <a:srgbClr val="000066"/>
                </a:solidFill>
                <a:latin typeface="Poppins" panose="00000500000000000000" pitchFamily="2" charset="0"/>
                <a:cs typeface="Poppins" panose="00000500000000000000" pitchFamily="2" charset="0"/>
              </a:rPr>
              <a:t>Key Freight Plan Activities </a:t>
            </a:r>
          </a:p>
          <a:p>
            <a:pPr marL="342900" lvl="0" indent="-342900" fontAlgn="base">
              <a:spcBef>
                <a:spcPct val="20000"/>
              </a:spcBef>
              <a:spcAft>
                <a:spcPct val="0"/>
              </a:spcAft>
              <a:buClr>
                <a:srgbClr val="FF8000"/>
              </a:buClr>
              <a:buFont typeface="Times" pitchFamily="27" charset="0"/>
              <a:buChar char="•"/>
            </a:pPr>
            <a:r>
              <a:rPr kumimoji="1" lang="en-US" sz="2000" kern="0" dirty="0">
                <a:solidFill>
                  <a:srgbClr val="000066"/>
                </a:solidFill>
                <a:latin typeface="Poppins" panose="00000500000000000000" pitchFamily="2" charset="0"/>
                <a:cs typeface="Poppins" panose="00000500000000000000" pitchFamily="2" charset="0"/>
              </a:rPr>
              <a:t>Existing Conditions Analysis</a:t>
            </a:r>
          </a:p>
          <a:p>
            <a:pPr marL="342900" lvl="0" indent="-342900" fontAlgn="base">
              <a:spcBef>
                <a:spcPct val="20000"/>
              </a:spcBef>
              <a:spcAft>
                <a:spcPct val="0"/>
              </a:spcAft>
              <a:buClr>
                <a:srgbClr val="FF8000"/>
              </a:buClr>
              <a:buFont typeface="Times" pitchFamily="27" charset="0"/>
              <a:buChar char="•"/>
            </a:pPr>
            <a:r>
              <a:rPr kumimoji="1" lang="en-US" sz="2000" kern="0" dirty="0">
                <a:solidFill>
                  <a:srgbClr val="000066"/>
                </a:solidFill>
                <a:latin typeface="Poppins" panose="00000500000000000000" pitchFamily="2" charset="0"/>
                <a:cs typeface="Poppins" panose="00000500000000000000" pitchFamily="2" charset="0"/>
              </a:rPr>
              <a:t>Freight Commodity Flows Analysis</a:t>
            </a:r>
          </a:p>
          <a:p>
            <a:pPr marL="342900" lvl="0" indent="-342900" fontAlgn="base">
              <a:spcBef>
                <a:spcPct val="20000"/>
              </a:spcBef>
              <a:spcAft>
                <a:spcPct val="0"/>
              </a:spcAft>
              <a:buClr>
                <a:srgbClr val="FF8000"/>
              </a:buClr>
              <a:buFont typeface="Times" pitchFamily="27" charset="0"/>
              <a:buChar char="•"/>
            </a:pPr>
            <a:r>
              <a:rPr kumimoji="1" lang="en-US" sz="2000" kern="0" dirty="0">
                <a:solidFill>
                  <a:srgbClr val="000066"/>
                </a:solidFill>
                <a:latin typeface="Poppins" panose="00000500000000000000" pitchFamily="2" charset="0"/>
                <a:cs typeface="Poppins" panose="00000500000000000000" pitchFamily="2" charset="0"/>
              </a:rPr>
              <a:t>Freight Resiliency Assessment</a:t>
            </a:r>
          </a:p>
          <a:p>
            <a:pPr marL="342900" lvl="0" indent="-342900" fontAlgn="base">
              <a:spcBef>
                <a:spcPct val="20000"/>
              </a:spcBef>
              <a:spcAft>
                <a:spcPct val="0"/>
              </a:spcAft>
              <a:buClr>
                <a:srgbClr val="FF8000"/>
              </a:buClr>
              <a:buFont typeface="Times" pitchFamily="27" charset="0"/>
              <a:buChar char="•"/>
            </a:pPr>
            <a:r>
              <a:rPr kumimoji="1" lang="en-US" sz="2000" kern="0" dirty="0">
                <a:solidFill>
                  <a:srgbClr val="000066"/>
                </a:solidFill>
                <a:latin typeface="Poppins" panose="00000500000000000000" pitchFamily="2" charset="0"/>
                <a:cs typeface="Poppins" panose="00000500000000000000" pitchFamily="2" charset="0"/>
              </a:rPr>
              <a:t>Freight Community Impacts Analysis </a:t>
            </a:r>
          </a:p>
          <a:p>
            <a:pPr marL="342900" lvl="0" indent="-342900" fontAlgn="base">
              <a:spcBef>
                <a:spcPct val="20000"/>
              </a:spcBef>
              <a:spcAft>
                <a:spcPct val="0"/>
              </a:spcAft>
              <a:buClr>
                <a:srgbClr val="FF8000"/>
              </a:buClr>
              <a:buFont typeface="Times" pitchFamily="27" charset="0"/>
              <a:buChar char="•"/>
            </a:pPr>
            <a:r>
              <a:rPr kumimoji="1" lang="en-US" sz="2000" kern="0" dirty="0">
                <a:solidFill>
                  <a:srgbClr val="000066"/>
                </a:solidFill>
                <a:latin typeface="Poppins" panose="00000500000000000000" pitchFamily="2" charset="0"/>
                <a:cs typeface="Poppins" panose="00000500000000000000" pitchFamily="2" charset="0"/>
              </a:rPr>
              <a:t>Freight Activity Centers Identification</a:t>
            </a:r>
          </a:p>
          <a:p>
            <a:pPr marL="342900" lvl="0" indent="-342900" fontAlgn="base">
              <a:spcBef>
                <a:spcPct val="20000"/>
              </a:spcBef>
              <a:spcAft>
                <a:spcPct val="0"/>
              </a:spcAft>
              <a:buClr>
                <a:srgbClr val="FF8000"/>
              </a:buClr>
              <a:buFont typeface="Times" pitchFamily="27" charset="0"/>
              <a:buChar char="•"/>
            </a:pPr>
            <a:r>
              <a:rPr kumimoji="1" lang="en-US" sz="2000" kern="0" dirty="0">
                <a:solidFill>
                  <a:srgbClr val="000066"/>
                </a:solidFill>
                <a:latin typeface="Poppins" panose="00000500000000000000" pitchFamily="2" charset="0"/>
                <a:cs typeface="Poppins" panose="00000500000000000000" pitchFamily="2" charset="0"/>
              </a:rPr>
              <a:t>Truck Parking Analysis</a:t>
            </a:r>
          </a:p>
        </p:txBody>
      </p:sp>
      <p:grpSp>
        <p:nvGrpSpPr>
          <p:cNvPr id="5" name="Group 4">
            <a:extLst>
              <a:ext uri="{FF2B5EF4-FFF2-40B4-BE49-F238E27FC236}">
                <a16:creationId xmlns:a16="http://schemas.microsoft.com/office/drawing/2014/main" id="{0BB36EFF-4795-32EF-7563-2C50E0A9992E}"/>
              </a:ext>
            </a:extLst>
          </p:cNvPr>
          <p:cNvGrpSpPr/>
          <p:nvPr/>
        </p:nvGrpSpPr>
        <p:grpSpPr>
          <a:xfrm>
            <a:off x="0" y="6264772"/>
            <a:ext cx="12192000" cy="623671"/>
            <a:chOff x="0" y="6264772"/>
            <a:chExt cx="12192000" cy="623671"/>
          </a:xfrm>
        </p:grpSpPr>
        <p:sp>
          <p:nvSpPr>
            <p:cNvPr id="6" name="Rectangle 5">
              <a:extLst>
                <a:ext uri="{FF2B5EF4-FFF2-40B4-BE49-F238E27FC236}">
                  <a16:creationId xmlns:a16="http://schemas.microsoft.com/office/drawing/2014/main" id="{B37CB3CF-2250-E890-8287-6BE5EFB84F06}"/>
                </a:ext>
              </a:extLst>
            </p:cNvPr>
            <p:cNvSpPr/>
            <p:nvPr/>
          </p:nvSpPr>
          <p:spPr>
            <a:xfrm>
              <a:off x="0" y="6293045"/>
              <a:ext cx="12192000" cy="574090"/>
            </a:xfrm>
            <a:prstGeom prst="rect">
              <a:avLst/>
            </a:prstGeom>
            <a:solidFill>
              <a:srgbClr val="1537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E5A56050-0ED1-CE01-E2B6-DF9424510358}"/>
                </a:ext>
              </a:extLst>
            </p:cNvPr>
            <p:cNvPicPr>
              <a:picLocks noChangeAspect="1"/>
            </p:cNvPicPr>
            <p:nvPr/>
          </p:nvPicPr>
          <p:blipFill>
            <a:blip r:embed="rId3"/>
            <a:stretch>
              <a:fillRect/>
            </a:stretch>
          </p:blipFill>
          <p:spPr>
            <a:xfrm>
              <a:off x="6432330" y="6264772"/>
              <a:ext cx="5569526" cy="623671"/>
            </a:xfrm>
            <a:prstGeom prst="rect">
              <a:avLst/>
            </a:prstGeom>
          </p:spPr>
        </p:pic>
      </p:grpSp>
      <p:pic>
        <p:nvPicPr>
          <p:cNvPr id="12" name="Picture 11" descr="A blue and green gradient&#10;&#10;AI-generated content may be incorrect.">
            <a:extLst>
              <a:ext uri="{FF2B5EF4-FFF2-40B4-BE49-F238E27FC236}">
                <a16:creationId xmlns:a16="http://schemas.microsoft.com/office/drawing/2014/main" id="{7FB885FC-3F42-AB68-30B3-9A0097342197}"/>
              </a:ext>
            </a:extLst>
          </p:cNvPr>
          <p:cNvPicPr>
            <a:picLocks noChangeAspect="1"/>
          </p:cNvPicPr>
          <p:nvPr/>
        </p:nvPicPr>
        <p:blipFill>
          <a:blip r:embed="rId4"/>
          <a:srcRect l="6135" t="11185" r="6486" b="9603"/>
          <a:stretch/>
        </p:blipFill>
        <p:spPr>
          <a:xfrm>
            <a:off x="-46136" y="0"/>
            <a:ext cx="12238135" cy="1230833"/>
          </a:xfrm>
          <a:prstGeom prst="rect">
            <a:avLst/>
          </a:prstGeom>
        </p:spPr>
      </p:pic>
      <p:sp>
        <p:nvSpPr>
          <p:cNvPr id="13" name="Title 1">
            <a:extLst>
              <a:ext uri="{FF2B5EF4-FFF2-40B4-BE49-F238E27FC236}">
                <a16:creationId xmlns:a16="http://schemas.microsoft.com/office/drawing/2014/main" id="{230668A6-83C9-3659-3384-C41B540C9F79}"/>
              </a:ext>
            </a:extLst>
          </p:cNvPr>
          <p:cNvSpPr>
            <a:spLocks noGrp="1"/>
          </p:cNvSpPr>
          <p:nvPr>
            <p:ph type="title"/>
          </p:nvPr>
        </p:nvSpPr>
        <p:spPr>
          <a:xfrm>
            <a:off x="120793" y="133279"/>
            <a:ext cx="9339387" cy="964273"/>
          </a:xfrm>
        </p:spPr>
        <p:txBody>
          <a:bodyPr>
            <a:noAutofit/>
          </a:bodyPr>
          <a:lstStyle/>
          <a:p>
            <a:r>
              <a:rPr lang="en-US" sz="4000" b="1" dirty="0">
                <a:solidFill>
                  <a:schemeClr val="bg1"/>
                </a:solidFill>
                <a:latin typeface="Poppins" pitchFamily="2" charset="77"/>
                <a:cs typeface="Poppins" pitchFamily="2" charset="77"/>
              </a:rPr>
              <a:t>Southeast Michigan Freight Plan</a:t>
            </a:r>
          </a:p>
        </p:txBody>
      </p:sp>
      <p:pic>
        <p:nvPicPr>
          <p:cNvPr id="2" name="Picture 1" descr="A green sign with white text&#10;&#10;AI-generated content may be incorrect.">
            <a:extLst>
              <a:ext uri="{FF2B5EF4-FFF2-40B4-BE49-F238E27FC236}">
                <a16:creationId xmlns:a16="http://schemas.microsoft.com/office/drawing/2014/main" id="{2E2F3252-349C-F6A3-66C4-A4065D400D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46605" y="274080"/>
            <a:ext cx="2158969" cy="1396980"/>
          </a:xfrm>
          <a:prstGeom prst="rect">
            <a:avLst/>
          </a:prstGeom>
          <a:noFill/>
          <a:effectLst/>
        </p:spPr>
      </p:pic>
      <p:pic>
        <p:nvPicPr>
          <p:cNvPr id="9" name="Picture 8">
            <a:extLst>
              <a:ext uri="{FF2B5EF4-FFF2-40B4-BE49-F238E27FC236}">
                <a16:creationId xmlns:a16="http://schemas.microsoft.com/office/drawing/2014/main" id="{DA3B2585-4185-F615-B512-00C32C9FDE2C}"/>
              </a:ext>
            </a:extLst>
          </p:cNvPr>
          <p:cNvPicPr>
            <a:picLocks noChangeAspect="1"/>
          </p:cNvPicPr>
          <p:nvPr/>
        </p:nvPicPr>
        <p:blipFill>
          <a:blip r:embed="rId6"/>
          <a:stretch>
            <a:fillRect/>
          </a:stretch>
        </p:blipFill>
        <p:spPr>
          <a:xfrm>
            <a:off x="259098" y="5341133"/>
            <a:ext cx="11673803" cy="790358"/>
          </a:xfrm>
          <a:prstGeom prst="rect">
            <a:avLst/>
          </a:prstGeom>
        </p:spPr>
      </p:pic>
      <p:sp>
        <p:nvSpPr>
          <p:cNvPr id="3" name="Content Placeholder 4">
            <a:extLst>
              <a:ext uri="{FF2B5EF4-FFF2-40B4-BE49-F238E27FC236}">
                <a16:creationId xmlns:a16="http://schemas.microsoft.com/office/drawing/2014/main" id="{348B5A80-4EE6-FCB4-B6E4-286B46D32F1D}"/>
              </a:ext>
            </a:extLst>
          </p:cNvPr>
          <p:cNvSpPr txBox="1">
            <a:spLocks/>
          </p:cNvSpPr>
          <p:nvPr/>
        </p:nvSpPr>
        <p:spPr>
          <a:xfrm>
            <a:off x="-46136" y="1538511"/>
            <a:ext cx="5759669" cy="5740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base">
              <a:spcBef>
                <a:spcPct val="20000"/>
              </a:spcBef>
              <a:spcAft>
                <a:spcPct val="0"/>
              </a:spcAft>
              <a:buClr>
                <a:srgbClr val="FF8000"/>
              </a:buClr>
              <a:buFont typeface="Arial" panose="020B0604020202020204" pitchFamily="34" charset="0"/>
              <a:buNone/>
            </a:pPr>
            <a:r>
              <a:rPr kumimoji="1" lang="en-US" sz="2000" b="1" kern="0" dirty="0">
                <a:solidFill>
                  <a:srgbClr val="000066"/>
                </a:solidFill>
                <a:latin typeface="Poppins" panose="00000500000000000000" pitchFamily="2" charset="0"/>
                <a:cs typeface="Poppins" panose="00000500000000000000" pitchFamily="2" charset="0"/>
              </a:rPr>
              <a:t>Regional Freight Issues </a:t>
            </a:r>
          </a:p>
        </p:txBody>
      </p:sp>
      <p:sp>
        <p:nvSpPr>
          <p:cNvPr id="10" name="Rectangle 9">
            <a:extLst>
              <a:ext uri="{FF2B5EF4-FFF2-40B4-BE49-F238E27FC236}">
                <a16:creationId xmlns:a16="http://schemas.microsoft.com/office/drawing/2014/main" id="{B990C0C5-68C3-3DA1-E2DC-A9C756749E19}"/>
              </a:ext>
            </a:extLst>
          </p:cNvPr>
          <p:cNvSpPr/>
          <p:nvPr/>
        </p:nvSpPr>
        <p:spPr>
          <a:xfrm>
            <a:off x="1469355" y="2062919"/>
            <a:ext cx="2728685" cy="481366"/>
          </a:xfrm>
          <a:prstGeom prst="rect">
            <a:avLst/>
          </a:prstGeom>
          <a:solidFill>
            <a:srgbClr val="1537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Poppins" panose="00000500000000000000" pitchFamily="2" charset="0"/>
                <a:cs typeface="Poppins" panose="00000500000000000000" pitchFamily="2" charset="0"/>
              </a:rPr>
              <a:t>FREIGHT RESILIENCY </a:t>
            </a:r>
          </a:p>
        </p:txBody>
      </p:sp>
      <p:sp>
        <p:nvSpPr>
          <p:cNvPr id="14" name="Rectangle 13">
            <a:extLst>
              <a:ext uri="{FF2B5EF4-FFF2-40B4-BE49-F238E27FC236}">
                <a16:creationId xmlns:a16="http://schemas.microsoft.com/office/drawing/2014/main" id="{F361139D-E190-2EEF-141F-D8E6C8AC2B79}"/>
              </a:ext>
            </a:extLst>
          </p:cNvPr>
          <p:cNvSpPr/>
          <p:nvPr/>
        </p:nvSpPr>
        <p:spPr>
          <a:xfrm>
            <a:off x="1469354" y="2829486"/>
            <a:ext cx="2728685" cy="481366"/>
          </a:xfrm>
          <a:prstGeom prst="rect">
            <a:avLst/>
          </a:prstGeom>
          <a:solidFill>
            <a:srgbClr val="1537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Poppins" panose="00000500000000000000" pitchFamily="2" charset="0"/>
                <a:cs typeface="Poppins" panose="00000500000000000000" pitchFamily="2" charset="0"/>
              </a:rPr>
              <a:t>COMMUNITY IMPACTS</a:t>
            </a:r>
          </a:p>
        </p:txBody>
      </p:sp>
      <p:sp>
        <p:nvSpPr>
          <p:cNvPr id="15" name="Rectangle 14">
            <a:extLst>
              <a:ext uri="{FF2B5EF4-FFF2-40B4-BE49-F238E27FC236}">
                <a16:creationId xmlns:a16="http://schemas.microsoft.com/office/drawing/2014/main" id="{D0B43B01-AAE2-F942-80AE-B901225C5323}"/>
              </a:ext>
            </a:extLst>
          </p:cNvPr>
          <p:cNvSpPr/>
          <p:nvPr/>
        </p:nvSpPr>
        <p:spPr>
          <a:xfrm>
            <a:off x="1469353" y="3549139"/>
            <a:ext cx="2728685" cy="481366"/>
          </a:xfrm>
          <a:prstGeom prst="rect">
            <a:avLst/>
          </a:prstGeom>
          <a:solidFill>
            <a:srgbClr val="1537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Poppins" panose="00000500000000000000" pitchFamily="2" charset="0"/>
                <a:cs typeface="Poppins" panose="00000500000000000000" pitchFamily="2" charset="0"/>
              </a:rPr>
              <a:t>EMERGING TRENDS</a:t>
            </a:r>
          </a:p>
        </p:txBody>
      </p:sp>
      <p:sp>
        <p:nvSpPr>
          <p:cNvPr id="16" name="Rectangle 15">
            <a:extLst>
              <a:ext uri="{FF2B5EF4-FFF2-40B4-BE49-F238E27FC236}">
                <a16:creationId xmlns:a16="http://schemas.microsoft.com/office/drawing/2014/main" id="{E47722E0-9DB9-81DE-3FE3-2CEAB0FB3AF3}"/>
              </a:ext>
            </a:extLst>
          </p:cNvPr>
          <p:cNvSpPr/>
          <p:nvPr/>
        </p:nvSpPr>
        <p:spPr>
          <a:xfrm>
            <a:off x="1469353" y="4236021"/>
            <a:ext cx="2728685" cy="481366"/>
          </a:xfrm>
          <a:prstGeom prst="rect">
            <a:avLst/>
          </a:prstGeom>
          <a:solidFill>
            <a:srgbClr val="1537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latin typeface="Poppins" panose="00000500000000000000" pitchFamily="2" charset="0"/>
                <a:cs typeface="Poppins" panose="00000500000000000000" pitchFamily="2" charset="0"/>
              </a:rPr>
              <a:t>TRUCK PARKING</a:t>
            </a:r>
          </a:p>
        </p:txBody>
      </p:sp>
    </p:spTree>
    <p:extLst>
      <p:ext uri="{BB962C8B-B14F-4D97-AF65-F5344CB8AC3E}">
        <p14:creationId xmlns:p14="http://schemas.microsoft.com/office/powerpoint/2010/main" val="313409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D9CD5-2463-7DFA-D1F7-4E402011A76C}"/>
            </a:ext>
          </a:extLst>
        </p:cNvPr>
        <p:cNvGrpSpPr/>
        <p:nvPr/>
      </p:nvGrpSpPr>
      <p:grpSpPr>
        <a:xfrm>
          <a:off x="0" y="0"/>
          <a:ext cx="0" cy="0"/>
          <a:chOff x="0" y="0"/>
          <a:chExt cx="0" cy="0"/>
        </a:xfrm>
      </p:grpSpPr>
      <p:pic>
        <p:nvPicPr>
          <p:cNvPr id="20" name="Picture 19" descr="A blue and green gradient&#10;&#10;AI-generated content may be incorrect.">
            <a:extLst>
              <a:ext uri="{FF2B5EF4-FFF2-40B4-BE49-F238E27FC236}">
                <a16:creationId xmlns:a16="http://schemas.microsoft.com/office/drawing/2014/main" id="{BB09E955-B7FE-CBE1-A81E-BBAF2F646894}"/>
              </a:ext>
            </a:extLst>
          </p:cNvPr>
          <p:cNvPicPr>
            <a:picLocks noChangeAspect="1"/>
          </p:cNvPicPr>
          <p:nvPr/>
        </p:nvPicPr>
        <p:blipFill>
          <a:blip r:embed="rId2"/>
          <a:srcRect l="6135" t="11185" r="6486" b="9603"/>
          <a:stretch/>
        </p:blipFill>
        <p:spPr>
          <a:xfrm>
            <a:off x="106680" y="5979503"/>
            <a:ext cx="11978640" cy="798763"/>
          </a:xfrm>
          <a:prstGeom prst="rect">
            <a:avLst/>
          </a:prstGeom>
        </p:spPr>
      </p:pic>
      <p:pic>
        <p:nvPicPr>
          <p:cNvPr id="3" name="Picture 2" descr="A blue and green gradient&#10;&#10;AI-generated content may be incorrect.">
            <a:extLst>
              <a:ext uri="{FF2B5EF4-FFF2-40B4-BE49-F238E27FC236}">
                <a16:creationId xmlns:a16="http://schemas.microsoft.com/office/drawing/2014/main" id="{F5DE562B-43D4-385D-B5CD-5AAF3C749EDF}"/>
              </a:ext>
            </a:extLst>
          </p:cNvPr>
          <p:cNvPicPr>
            <a:picLocks noChangeAspect="1"/>
          </p:cNvPicPr>
          <p:nvPr/>
        </p:nvPicPr>
        <p:blipFill>
          <a:blip r:embed="rId2"/>
          <a:srcRect l="6135" t="11185" r="6486" b="9603"/>
          <a:stretch/>
        </p:blipFill>
        <p:spPr>
          <a:xfrm>
            <a:off x="106680" y="79734"/>
            <a:ext cx="11978640" cy="1674102"/>
          </a:xfrm>
          <a:prstGeom prst="rect">
            <a:avLst/>
          </a:prstGeom>
        </p:spPr>
      </p:pic>
      <p:sp>
        <p:nvSpPr>
          <p:cNvPr id="10" name="Title 1">
            <a:extLst>
              <a:ext uri="{FF2B5EF4-FFF2-40B4-BE49-F238E27FC236}">
                <a16:creationId xmlns:a16="http://schemas.microsoft.com/office/drawing/2014/main" id="{823FE374-5152-BE4D-EC36-6AD972123F2A}"/>
              </a:ext>
            </a:extLst>
          </p:cNvPr>
          <p:cNvSpPr txBox="1">
            <a:spLocks/>
          </p:cNvSpPr>
          <p:nvPr/>
        </p:nvSpPr>
        <p:spPr>
          <a:xfrm>
            <a:off x="458049" y="2426625"/>
            <a:ext cx="7044029" cy="21236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i="1" spc="600" dirty="0">
                <a:solidFill>
                  <a:schemeClr val="tx2"/>
                </a:solidFill>
                <a:latin typeface="Poppins" panose="00000500000000000000" pitchFamily="2" charset="0"/>
                <a:cs typeface="Poppins" panose="00000500000000000000" pitchFamily="2" charset="0"/>
              </a:rPr>
              <a:t>Ian Thompson</a:t>
            </a:r>
          </a:p>
          <a:p>
            <a:endParaRPr lang="en-US" sz="2400" i="1" spc="600" dirty="0">
              <a:solidFill>
                <a:schemeClr val="tx2"/>
              </a:solidFill>
              <a:latin typeface="Poppins" panose="00000500000000000000" pitchFamily="2" charset="0"/>
              <a:cs typeface="Poppins" panose="00000500000000000000" pitchFamily="2" charset="0"/>
            </a:endParaRPr>
          </a:p>
          <a:p>
            <a:r>
              <a:rPr lang="en-US" sz="2400" i="1" spc="600" dirty="0">
                <a:solidFill>
                  <a:schemeClr val="tx2"/>
                </a:solidFill>
                <a:latin typeface="Poppins" panose="00000500000000000000" pitchFamily="2" charset="0"/>
                <a:cs typeface="Poppins" panose="00000500000000000000" pitchFamily="2" charset="0"/>
              </a:rPr>
              <a:t>Transportation Planner</a:t>
            </a:r>
          </a:p>
          <a:p>
            <a:r>
              <a:rPr lang="en-US" sz="2400" i="1" spc="600" dirty="0">
                <a:solidFill>
                  <a:schemeClr val="tx2"/>
                </a:solidFill>
                <a:latin typeface="Poppins" panose="00000500000000000000" pitchFamily="2" charset="0"/>
                <a:cs typeface="Poppins" panose="00000500000000000000" pitchFamily="2" charset="0"/>
              </a:rPr>
              <a:t>Southeast Michigan Council of Governments</a:t>
            </a:r>
          </a:p>
          <a:p>
            <a:r>
              <a:rPr lang="en-US" sz="2400" i="1" spc="600" dirty="0">
                <a:solidFill>
                  <a:schemeClr val="tx2"/>
                </a:solidFill>
                <a:latin typeface="Poppins" panose="00000500000000000000" pitchFamily="2" charset="0"/>
                <a:cs typeface="Poppins" panose="00000500000000000000" pitchFamily="2" charset="0"/>
              </a:rPr>
              <a:t>thompson@semcog.org</a:t>
            </a:r>
          </a:p>
        </p:txBody>
      </p:sp>
      <p:pic>
        <p:nvPicPr>
          <p:cNvPr id="14" name="Picture 13">
            <a:extLst>
              <a:ext uri="{FF2B5EF4-FFF2-40B4-BE49-F238E27FC236}">
                <a16:creationId xmlns:a16="http://schemas.microsoft.com/office/drawing/2014/main" id="{B396441E-91A7-1651-AAD8-B05D3A053113}"/>
              </a:ext>
            </a:extLst>
          </p:cNvPr>
          <p:cNvPicPr>
            <a:picLocks noChangeAspect="1"/>
          </p:cNvPicPr>
          <p:nvPr/>
        </p:nvPicPr>
        <p:blipFill>
          <a:blip r:embed="rId3"/>
          <a:stretch>
            <a:fillRect/>
          </a:stretch>
        </p:blipFill>
        <p:spPr>
          <a:xfrm>
            <a:off x="7289136" y="6115542"/>
            <a:ext cx="4722980" cy="528875"/>
          </a:xfrm>
          <a:prstGeom prst="rect">
            <a:avLst/>
          </a:prstGeom>
        </p:spPr>
      </p:pic>
      <p:grpSp>
        <p:nvGrpSpPr>
          <p:cNvPr id="4" name="Group 3">
            <a:extLst>
              <a:ext uri="{FF2B5EF4-FFF2-40B4-BE49-F238E27FC236}">
                <a16:creationId xmlns:a16="http://schemas.microsoft.com/office/drawing/2014/main" id="{2DCE5854-4120-8018-090B-21B0FC844EEB}"/>
              </a:ext>
            </a:extLst>
          </p:cNvPr>
          <p:cNvGrpSpPr>
            <a:grpSpLocks/>
          </p:cNvGrpSpPr>
          <p:nvPr/>
        </p:nvGrpSpPr>
        <p:grpSpPr bwMode="auto">
          <a:xfrm>
            <a:off x="9921958" y="390816"/>
            <a:ext cx="1892029" cy="2237362"/>
            <a:chOff x="1332" y="222"/>
            <a:chExt cx="3829" cy="3910"/>
          </a:xfrm>
          <a:solidFill>
            <a:srgbClr val="76BD22"/>
          </a:solidFill>
        </p:grpSpPr>
        <p:sp>
          <p:nvSpPr>
            <p:cNvPr id="6" name="Rectangle 4">
              <a:extLst>
                <a:ext uri="{FF2B5EF4-FFF2-40B4-BE49-F238E27FC236}">
                  <a16:creationId xmlns:a16="http://schemas.microsoft.com/office/drawing/2014/main" id="{F7E56072-85FB-73A2-08BF-D39DAB827421}"/>
                </a:ext>
              </a:extLst>
            </p:cNvPr>
            <p:cNvSpPr>
              <a:spLocks noChangeArrowheads="1"/>
            </p:cNvSpPr>
            <p:nvPr/>
          </p:nvSpPr>
          <p:spPr bwMode="auto">
            <a:xfrm>
              <a:off x="1332" y="1212"/>
              <a:ext cx="1027" cy="947"/>
            </a:xfrm>
            <a:prstGeom prst="rect">
              <a:avLst/>
            </a:prstGeom>
            <a:grpFill/>
            <a:ln w="12700">
              <a:noFill/>
              <a:miter lim="800000"/>
              <a:headEnd/>
              <a:tailEnd/>
            </a:ln>
          </p:spPr>
          <p:txBody>
            <a:bodyPr wrap="none" anchor="ctr"/>
            <a:lstStyle/>
            <a:p>
              <a:pPr>
                <a:defRPr/>
              </a:pPr>
              <a:endParaRPr lang="en-US">
                <a:latin typeface="Times New Roman" pitchFamily="27" charset="0"/>
              </a:endParaRPr>
            </a:p>
          </p:txBody>
        </p:sp>
        <p:sp>
          <p:nvSpPr>
            <p:cNvPr id="8" name="Rectangle 5">
              <a:extLst>
                <a:ext uri="{FF2B5EF4-FFF2-40B4-BE49-F238E27FC236}">
                  <a16:creationId xmlns:a16="http://schemas.microsoft.com/office/drawing/2014/main" id="{A12490B5-A4D9-A43A-95DC-4521222C7E7A}"/>
                </a:ext>
              </a:extLst>
            </p:cNvPr>
            <p:cNvSpPr>
              <a:spLocks noChangeArrowheads="1"/>
            </p:cNvSpPr>
            <p:nvPr/>
          </p:nvSpPr>
          <p:spPr bwMode="auto">
            <a:xfrm>
              <a:off x="2407" y="981"/>
              <a:ext cx="1242" cy="1179"/>
            </a:xfrm>
            <a:prstGeom prst="rect">
              <a:avLst/>
            </a:prstGeom>
            <a:grpFill/>
            <a:ln w="12700">
              <a:noFill/>
              <a:miter lim="800000"/>
              <a:headEnd/>
              <a:tailEnd/>
            </a:ln>
          </p:spPr>
          <p:txBody>
            <a:bodyPr wrap="none" anchor="ctr"/>
            <a:lstStyle/>
            <a:p>
              <a:pPr>
                <a:defRPr/>
              </a:pPr>
              <a:endParaRPr lang="en-US">
                <a:latin typeface="Times New Roman" pitchFamily="27" charset="0"/>
              </a:endParaRPr>
            </a:p>
          </p:txBody>
        </p:sp>
        <p:sp>
          <p:nvSpPr>
            <p:cNvPr id="9" name="Rectangle 6">
              <a:extLst>
                <a:ext uri="{FF2B5EF4-FFF2-40B4-BE49-F238E27FC236}">
                  <a16:creationId xmlns:a16="http://schemas.microsoft.com/office/drawing/2014/main" id="{EA1CFBEC-606A-27B0-13B4-86E0F23F790E}"/>
                </a:ext>
              </a:extLst>
            </p:cNvPr>
            <p:cNvSpPr>
              <a:spLocks noChangeArrowheads="1"/>
            </p:cNvSpPr>
            <p:nvPr/>
          </p:nvSpPr>
          <p:spPr bwMode="auto">
            <a:xfrm>
              <a:off x="1357" y="2207"/>
              <a:ext cx="1218" cy="956"/>
            </a:xfrm>
            <a:prstGeom prst="rect">
              <a:avLst/>
            </a:prstGeom>
            <a:grpFill/>
            <a:ln w="12700">
              <a:noFill/>
              <a:miter lim="800000"/>
              <a:headEnd/>
              <a:tailEnd/>
            </a:ln>
          </p:spPr>
          <p:txBody>
            <a:bodyPr wrap="none" anchor="ctr"/>
            <a:lstStyle/>
            <a:p>
              <a:pPr>
                <a:defRPr/>
              </a:pPr>
              <a:endParaRPr lang="en-US">
                <a:latin typeface="Times New Roman" pitchFamily="27" charset="0"/>
              </a:endParaRPr>
            </a:p>
          </p:txBody>
        </p:sp>
        <p:sp>
          <p:nvSpPr>
            <p:cNvPr id="11" name="Freeform 7">
              <a:extLst>
                <a:ext uri="{FF2B5EF4-FFF2-40B4-BE49-F238E27FC236}">
                  <a16:creationId xmlns:a16="http://schemas.microsoft.com/office/drawing/2014/main" id="{1699D2FC-FF82-F615-1A08-BC52E16B3C20}"/>
                </a:ext>
              </a:extLst>
            </p:cNvPr>
            <p:cNvSpPr>
              <a:spLocks/>
            </p:cNvSpPr>
            <p:nvPr/>
          </p:nvSpPr>
          <p:spPr bwMode="auto">
            <a:xfrm>
              <a:off x="2151" y="3212"/>
              <a:ext cx="1150" cy="920"/>
            </a:xfrm>
            <a:custGeom>
              <a:avLst/>
              <a:gdLst>
                <a:gd name="T0" fmla="*/ 0 w 1150"/>
                <a:gd name="T1" fmla="*/ 0 h 920"/>
                <a:gd name="T2" fmla="*/ 0 w 1150"/>
                <a:gd name="T3" fmla="*/ 919 h 920"/>
                <a:gd name="T4" fmla="*/ 567 w 1150"/>
                <a:gd name="T5" fmla="*/ 919 h 920"/>
                <a:gd name="T6" fmla="*/ 551 w 1150"/>
                <a:gd name="T7" fmla="*/ 844 h 920"/>
                <a:gd name="T8" fmla="*/ 605 w 1150"/>
                <a:gd name="T9" fmla="*/ 849 h 920"/>
                <a:gd name="T10" fmla="*/ 599 w 1150"/>
                <a:gd name="T11" fmla="*/ 817 h 920"/>
                <a:gd name="T12" fmla="*/ 621 w 1150"/>
                <a:gd name="T13" fmla="*/ 792 h 920"/>
                <a:gd name="T14" fmla="*/ 615 w 1150"/>
                <a:gd name="T15" fmla="*/ 776 h 920"/>
                <a:gd name="T16" fmla="*/ 673 w 1150"/>
                <a:gd name="T17" fmla="*/ 712 h 920"/>
                <a:gd name="T18" fmla="*/ 790 w 1150"/>
                <a:gd name="T19" fmla="*/ 547 h 920"/>
                <a:gd name="T20" fmla="*/ 864 w 1150"/>
                <a:gd name="T21" fmla="*/ 499 h 920"/>
                <a:gd name="T22" fmla="*/ 944 w 1150"/>
                <a:gd name="T23" fmla="*/ 393 h 920"/>
                <a:gd name="T24" fmla="*/ 965 w 1150"/>
                <a:gd name="T25" fmla="*/ 387 h 920"/>
                <a:gd name="T26" fmla="*/ 1029 w 1150"/>
                <a:gd name="T27" fmla="*/ 409 h 920"/>
                <a:gd name="T28" fmla="*/ 1035 w 1150"/>
                <a:gd name="T29" fmla="*/ 350 h 920"/>
                <a:gd name="T30" fmla="*/ 1045 w 1150"/>
                <a:gd name="T31" fmla="*/ 314 h 920"/>
                <a:gd name="T32" fmla="*/ 1108 w 1150"/>
                <a:gd name="T33" fmla="*/ 276 h 920"/>
                <a:gd name="T34" fmla="*/ 1149 w 1150"/>
                <a:gd name="T35" fmla="*/ 156 h 920"/>
                <a:gd name="T36" fmla="*/ 1087 w 1150"/>
                <a:gd name="T37" fmla="*/ 116 h 920"/>
                <a:gd name="T38" fmla="*/ 1082 w 1150"/>
                <a:gd name="T39" fmla="*/ 91 h 920"/>
                <a:gd name="T40" fmla="*/ 1051 w 1150"/>
                <a:gd name="T41" fmla="*/ 91 h 920"/>
                <a:gd name="T42" fmla="*/ 997 w 1150"/>
                <a:gd name="T43" fmla="*/ 37 h 920"/>
                <a:gd name="T44" fmla="*/ 960 w 1150"/>
                <a:gd name="T45" fmla="*/ 0 h 920"/>
                <a:gd name="T46" fmla="*/ 0 w 1150"/>
                <a:gd name="T47" fmla="*/ 0 h 9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150"/>
                <a:gd name="T73" fmla="*/ 0 h 920"/>
                <a:gd name="T74" fmla="*/ 1150 w 1150"/>
                <a:gd name="T75" fmla="*/ 920 h 92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150" h="920">
                  <a:moveTo>
                    <a:pt x="0" y="0"/>
                  </a:moveTo>
                  <a:lnTo>
                    <a:pt x="0" y="919"/>
                  </a:lnTo>
                  <a:lnTo>
                    <a:pt x="567" y="919"/>
                  </a:lnTo>
                  <a:lnTo>
                    <a:pt x="551" y="844"/>
                  </a:lnTo>
                  <a:lnTo>
                    <a:pt x="605" y="849"/>
                  </a:lnTo>
                  <a:lnTo>
                    <a:pt x="599" y="817"/>
                  </a:lnTo>
                  <a:lnTo>
                    <a:pt x="621" y="792"/>
                  </a:lnTo>
                  <a:lnTo>
                    <a:pt x="615" y="776"/>
                  </a:lnTo>
                  <a:lnTo>
                    <a:pt x="673" y="712"/>
                  </a:lnTo>
                  <a:lnTo>
                    <a:pt x="790" y="547"/>
                  </a:lnTo>
                  <a:lnTo>
                    <a:pt x="864" y="499"/>
                  </a:lnTo>
                  <a:lnTo>
                    <a:pt x="944" y="393"/>
                  </a:lnTo>
                  <a:lnTo>
                    <a:pt x="965" y="387"/>
                  </a:lnTo>
                  <a:lnTo>
                    <a:pt x="1029" y="409"/>
                  </a:lnTo>
                  <a:lnTo>
                    <a:pt x="1035" y="350"/>
                  </a:lnTo>
                  <a:lnTo>
                    <a:pt x="1045" y="314"/>
                  </a:lnTo>
                  <a:lnTo>
                    <a:pt x="1108" y="276"/>
                  </a:lnTo>
                  <a:lnTo>
                    <a:pt x="1149" y="156"/>
                  </a:lnTo>
                  <a:lnTo>
                    <a:pt x="1087" y="116"/>
                  </a:lnTo>
                  <a:lnTo>
                    <a:pt x="1082" y="91"/>
                  </a:lnTo>
                  <a:lnTo>
                    <a:pt x="1051" y="91"/>
                  </a:lnTo>
                  <a:lnTo>
                    <a:pt x="997" y="37"/>
                  </a:lnTo>
                  <a:lnTo>
                    <a:pt x="960" y="0"/>
                  </a:lnTo>
                  <a:lnTo>
                    <a:pt x="0" y="0"/>
                  </a:lnTo>
                </a:path>
              </a:pathLst>
            </a:custGeom>
            <a:grpFill/>
            <a:ln w="12700" cap="rnd">
              <a:noFill/>
              <a:round/>
              <a:headEnd/>
              <a:tailEnd/>
            </a:ln>
          </p:spPr>
          <p:txBody>
            <a:bodyPr/>
            <a:lstStyle/>
            <a:p>
              <a:pPr>
                <a:defRPr/>
              </a:pPr>
              <a:endParaRPr lang="en-US">
                <a:latin typeface="Times New Roman" pitchFamily="27" charset="0"/>
              </a:endParaRPr>
            </a:p>
          </p:txBody>
        </p:sp>
        <p:sp>
          <p:nvSpPr>
            <p:cNvPr id="12" name="Freeform 8">
              <a:extLst>
                <a:ext uri="{FF2B5EF4-FFF2-40B4-BE49-F238E27FC236}">
                  <a16:creationId xmlns:a16="http://schemas.microsoft.com/office/drawing/2014/main" id="{8F28A65A-4E40-B18F-5AFD-2BFE4DE4B847}"/>
                </a:ext>
              </a:extLst>
            </p:cNvPr>
            <p:cNvSpPr>
              <a:spLocks/>
            </p:cNvSpPr>
            <p:nvPr/>
          </p:nvSpPr>
          <p:spPr bwMode="auto">
            <a:xfrm>
              <a:off x="2631" y="2207"/>
              <a:ext cx="1418" cy="1116"/>
            </a:xfrm>
            <a:custGeom>
              <a:avLst/>
              <a:gdLst>
                <a:gd name="T0" fmla="*/ 691 w 1418"/>
                <a:gd name="T1" fmla="*/ 1115 h 1116"/>
                <a:gd name="T2" fmla="*/ 653 w 1418"/>
                <a:gd name="T3" fmla="*/ 1094 h 1116"/>
                <a:gd name="T4" fmla="*/ 643 w 1418"/>
                <a:gd name="T5" fmla="*/ 1046 h 1116"/>
                <a:gd name="T6" fmla="*/ 600 w 1418"/>
                <a:gd name="T7" fmla="*/ 1046 h 1116"/>
                <a:gd name="T8" fmla="*/ 525 w 1418"/>
                <a:gd name="T9" fmla="*/ 957 h 1116"/>
                <a:gd name="T10" fmla="*/ 0 w 1418"/>
                <a:gd name="T11" fmla="*/ 957 h 1116"/>
                <a:gd name="T12" fmla="*/ 0 w 1418"/>
                <a:gd name="T13" fmla="*/ 0 h 1116"/>
                <a:gd name="T14" fmla="*/ 1417 w 1418"/>
                <a:gd name="T15" fmla="*/ 0 h 1116"/>
                <a:gd name="T16" fmla="*/ 1343 w 1418"/>
                <a:gd name="T17" fmla="*/ 91 h 1116"/>
                <a:gd name="T18" fmla="*/ 1337 w 1418"/>
                <a:gd name="T19" fmla="*/ 164 h 1116"/>
                <a:gd name="T20" fmla="*/ 1327 w 1418"/>
                <a:gd name="T21" fmla="*/ 196 h 1116"/>
                <a:gd name="T22" fmla="*/ 1327 w 1418"/>
                <a:gd name="T23" fmla="*/ 234 h 1116"/>
                <a:gd name="T24" fmla="*/ 1280 w 1418"/>
                <a:gd name="T25" fmla="*/ 260 h 1116"/>
                <a:gd name="T26" fmla="*/ 1152 w 1418"/>
                <a:gd name="T27" fmla="*/ 314 h 1116"/>
                <a:gd name="T28" fmla="*/ 1025 w 1418"/>
                <a:gd name="T29" fmla="*/ 355 h 1116"/>
                <a:gd name="T30" fmla="*/ 971 w 1418"/>
                <a:gd name="T31" fmla="*/ 409 h 1116"/>
                <a:gd name="T32" fmla="*/ 871 w 1418"/>
                <a:gd name="T33" fmla="*/ 473 h 1116"/>
                <a:gd name="T34" fmla="*/ 834 w 1418"/>
                <a:gd name="T35" fmla="*/ 515 h 1116"/>
                <a:gd name="T36" fmla="*/ 812 w 1418"/>
                <a:gd name="T37" fmla="*/ 626 h 1116"/>
                <a:gd name="T38" fmla="*/ 828 w 1418"/>
                <a:gd name="T39" fmla="*/ 674 h 1116"/>
                <a:gd name="T40" fmla="*/ 780 w 1418"/>
                <a:gd name="T41" fmla="*/ 765 h 1116"/>
                <a:gd name="T42" fmla="*/ 707 w 1418"/>
                <a:gd name="T43" fmla="*/ 983 h 1116"/>
                <a:gd name="T44" fmla="*/ 691 w 1418"/>
                <a:gd name="T45" fmla="*/ 1115 h 111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418"/>
                <a:gd name="T70" fmla="*/ 0 h 1116"/>
                <a:gd name="T71" fmla="*/ 1418 w 1418"/>
                <a:gd name="T72" fmla="*/ 1116 h 111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418" h="1116">
                  <a:moveTo>
                    <a:pt x="691" y="1115"/>
                  </a:moveTo>
                  <a:lnTo>
                    <a:pt x="653" y="1094"/>
                  </a:lnTo>
                  <a:lnTo>
                    <a:pt x="643" y="1046"/>
                  </a:lnTo>
                  <a:lnTo>
                    <a:pt x="600" y="1046"/>
                  </a:lnTo>
                  <a:lnTo>
                    <a:pt x="525" y="957"/>
                  </a:lnTo>
                  <a:lnTo>
                    <a:pt x="0" y="957"/>
                  </a:lnTo>
                  <a:lnTo>
                    <a:pt x="0" y="0"/>
                  </a:lnTo>
                  <a:lnTo>
                    <a:pt x="1417" y="0"/>
                  </a:lnTo>
                  <a:lnTo>
                    <a:pt x="1343" y="91"/>
                  </a:lnTo>
                  <a:lnTo>
                    <a:pt x="1337" y="164"/>
                  </a:lnTo>
                  <a:lnTo>
                    <a:pt x="1327" y="196"/>
                  </a:lnTo>
                  <a:lnTo>
                    <a:pt x="1327" y="234"/>
                  </a:lnTo>
                  <a:lnTo>
                    <a:pt x="1280" y="260"/>
                  </a:lnTo>
                  <a:lnTo>
                    <a:pt x="1152" y="314"/>
                  </a:lnTo>
                  <a:lnTo>
                    <a:pt x="1025" y="355"/>
                  </a:lnTo>
                  <a:lnTo>
                    <a:pt x="971" y="409"/>
                  </a:lnTo>
                  <a:lnTo>
                    <a:pt x="871" y="473"/>
                  </a:lnTo>
                  <a:lnTo>
                    <a:pt x="834" y="515"/>
                  </a:lnTo>
                  <a:lnTo>
                    <a:pt x="812" y="626"/>
                  </a:lnTo>
                  <a:lnTo>
                    <a:pt x="828" y="674"/>
                  </a:lnTo>
                  <a:lnTo>
                    <a:pt x="780" y="765"/>
                  </a:lnTo>
                  <a:lnTo>
                    <a:pt x="707" y="983"/>
                  </a:lnTo>
                  <a:lnTo>
                    <a:pt x="691" y="1115"/>
                  </a:lnTo>
                </a:path>
              </a:pathLst>
            </a:custGeom>
            <a:grpFill/>
            <a:ln w="12700" cap="rnd">
              <a:noFill/>
              <a:round/>
              <a:headEnd/>
              <a:tailEnd/>
            </a:ln>
          </p:spPr>
          <p:txBody>
            <a:bodyPr/>
            <a:lstStyle/>
            <a:p>
              <a:pPr>
                <a:defRPr/>
              </a:pPr>
              <a:endParaRPr lang="en-US">
                <a:latin typeface="Times New Roman" pitchFamily="27" charset="0"/>
              </a:endParaRPr>
            </a:p>
          </p:txBody>
        </p:sp>
        <p:sp>
          <p:nvSpPr>
            <p:cNvPr id="13" name="Freeform 9">
              <a:extLst>
                <a:ext uri="{FF2B5EF4-FFF2-40B4-BE49-F238E27FC236}">
                  <a16:creationId xmlns:a16="http://schemas.microsoft.com/office/drawing/2014/main" id="{C5457EE4-95E4-D298-5F68-C5638DA8F7F6}"/>
                </a:ext>
              </a:extLst>
            </p:cNvPr>
            <p:cNvSpPr>
              <a:spLocks/>
            </p:cNvSpPr>
            <p:nvPr/>
          </p:nvSpPr>
          <p:spPr bwMode="auto">
            <a:xfrm>
              <a:off x="3442" y="2863"/>
              <a:ext cx="80" cy="294"/>
            </a:xfrm>
            <a:custGeom>
              <a:avLst/>
              <a:gdLst>
                <a:gd name="T0" fmla="*/ 27 w 80"/>
                <a:gd name="T1" fmla="*/ 293 h 294"/>
                <a:gd name="T2" fmla="*/ 0 w 80"/>
                <a:gd name="T3" fmla="*/ 261 h 294"/>
                <a:gd name="T4" fmla="*/ 5 w 80"/>
                <a:gd name="T5" fmla="*/ 197 h 294"/>
                <a:gd name="T6" fmla="*/ 16 w 80"/>
                <a:gd name="T7" fmla="*/ 112 h 294"/>
                <a:gd name="T8" fmla="*/ 37 w 80"/>
                <a:gd name="T9" fmla="*/ 48 h 294"/>
                <a:gd name="T10" fmla="*/ 68 w 80"/>
                <a:gd name="T11" fmla="*/ 0 h 294"/>
                <a:gd name="T12" fmla="*/ 68 w 80"/>
                <a:gd name="T13" fmla="*/ 54 h 294"/>
                <a:gd name="T14" fmla="*/ 79 w 80"/>
                <a:gd name="T15" fmla="*/ 112 h 294"/>
                <a:gd name="T16" fmla="*/ 74 w 80"/>
                <a:gd name="T17" fmla="*/ 191 h 294"/>
                <a:gd name="T18" fmla="*/ 27 w 80"/>
                <a:gd name="T19" fmla="*/ 293 h 29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0"/>
                <a:gd name="T31" fmla="*/ 0 h 294"/>
                <a:gd name="T32" fmla="*/ 80 w 80"/>
                <a:gd name="T33" fmla="*/ 294 h 29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0" h="294">
                  <a:moveTo>
                    <a:pt x="27" y="293"/>
                  </a:moveTo>
                  <a:lnTo>
                    <a:pt x="0" y="261"/>
                  </a:lnTo>
                  <a:lnTo>
                    <a:pt x="5" y="197"/>
                  </a:lnTo>
                  <a:lnTo>
                    <a:pt x="16" y="112"/>
                  </a:lnTo>
                  <a:lnTo>
                    <a:pt x="37" y="48"/>
                  </a:lnTo>
                  <a:lnTo>
                    <a:pt x="68" y="0"/>
                  </a:lnTo>
                  <a:lnTo>
                    <a:pt x="68" y="54"/>
                  </a:lnTo>
                  <a:lnTo>
                    <a:pt x="79" y="112"/>
                  </a:lnTo>
                  <a:lnTo>
                    <a:pt x="74" y="191"/>
                  </a:lnTo>
                  <a:lnTo>
                    <a:pt x="27" y="293"/>
                  </a:lnTo>
                </a:path>
              </a:pathLst>
            </a:custGeom>
            <a:grpFill/>
            <a:ln w="12700" cap="rnd">
              <a:noFill/>
              <a:round/>
              <a:headEnd/>
              <a:tailEnd/>
            </a:ln>
          </p:spPr>
          <p:txBody>
            <a:bodyPr/>
            <a:lstStyle/>
            <a:p>
              <a:pPr>
                <a:defRPr/>
              </a:pPr>
              <a:endParaRPr lang="en-US">
                <a:latin typeface="Times New Roman" pitchFamily="27" charset="0"/>
              </a:endParaRPr>
            </a:p>
          </p:txBody>
        </p:sp>
        <p:sp>
          <p:nvSpPr>
            <p:cNvPr id="15" name="Freeform 10">
              <a:extLst>
                <a:ext uri="{FF2B5EF4-FFF2-40B4-BE49-F238E27FC236}">
                  <a16:creationId xmlns:a16="http://schemas.microsoft.com/office/drawing/2014/main" id="{251F6A51-8A60-4335-2F6E-61A01E69FD8B}"/>
                </a:ext>
              </a:extLst>
            </p:cNvPr>
            <p:cNvSpPr>
              <a:spLocks/>
            </p:cNvSpPr>
            <p:nvPr/>
          </p:nvSpPr>
          <p:spPr bwMode="auto">
            <a:xfrm>
              <a:off x="3840" y="2480"/>
              <a:ext cx="100" cy="45"/>
            </a:xfrm>
            <a:custGeom>
              <a:avLst/>
              <a:gdLst>
                <a:gd name="T0" fmla="*/ 0 w 100"/>
                <a:gd name="T1" fmla="*/ 44 h 45"/>
                <a:gd name="T2" fmla="*/ 67 w 100"/>
                <a:gd name="T3" fmla="*/ 0 h 45"/>
                <a:gd name="T4" fmla="*/ 99 w 100"/>
                <a:gd name="T5" fmla="*/ 8 h 45"/>
                <a:gd name="T6" fmla="*/ 79 w 100"/>
                <a:gd name="T7" fmla="*/ 20 h 45"/>
                <a:gd name="T8" fmla="*/ 99 w 100"/>
                <a:gd name="T9" fmla="*/ 20 h 45"/>
                <a:gd name="T10" fmla="*/ 0 w 100"/>
                <a:gd name="T11" fmla="*/ 44 h 45"/>
                <a:gd name="T12" fmla="*/ 0 60000 65536"/>
                <a:gd name="T13" fmla="*/ 0 60000 65536"/>
                <a:gd name="T14" fmla="*/ 0 60000 65536"/>
                <a:gd name="T15" fmla="*/ 0 60000 65536"/>
                <a:gd name="T16" fmla="*/ 0 60000 65536"/>
                <a:gd name="T17" fmla="*/ 0 60000 65536"/>
                <a:gd name="T18" fmla="*/ 0 w 100"/>
                <a:gd name="T19" fmla="*/ 0 h 45"/>
                <a:gd name="T20" fmla="*/ 100 w 100"/>
                <a:gd name="T21" fmla="*/ 45 h 45"/>
              </a:gdLst>
              <a:ahLst/>
              <a:cxnLst>
                <a:cxn ang="T12">
                  <a:pos x="T0" y="T1"/>
                </a:cxn>
                <a:cxn ang="T13">
                  <a:pos x="T2" y="T3"/>
                </a:cxn>
                <a:cxn ang="T14">
                  <a:pos x="T4" y="T5"/>
                </a:cxn>
                <a:cxn ang="T15">
                  <a:pos x="T6" y="T7"/>
                </a:cxn>
                <a:cxn ang="T16">
                  <a:pos x="T8" y="T9"/>
                </a:cxn>
                <a:cxn ang="T17">
                  <a:pos x="T10" y="T11"/>
                </a:cxn>
              </a:cxnLst>
              <a:rect l="T18" t="T19" r="T20" b="T21"/>
              <a:pathLst>
                <a:path w="100" h="45">
                  <a:moveTo>
                    <a:pt x="0" y="44"/>
                  </a:moveTo>
                  <a:lnTo>
                    <a:pt x="67" y="0"/>
                  </a:lnTo>
                  <a:lnTo>
                    <a:pt x="99" y="8"/>
                  </a:lnTo>
                  <a:lnTo>
                    <a:pt x="79" y="20"/>
                  </a:lnTo>
                  <a:lnTo>
                    <a:pt x="99" y="20"/>
                  </a:lnTo>
                  <a:lnTo>
                    <a:pt x="0" y="44"/>
                  </a:lnTo>
                </a:path>
              </a:pathLst>
            </a:custGeom>
            <a:grpFill/>
            <a:ln w="12700" cap="rnd">
              <a:noFill/>
              <a:round/>
              <a:headEnd/>
              <a:tailEnd/>
            </a:ln>
          </p:spPr>
          <p:txBody>
            <a:bodyPr/>
            <a:lstStyle/>
            <a:p>
              <a:pPr>
                <a:defRPr/>
              </a:pPr>
              <a:endParaRPr lang="en-US">
                <a:latin typeface="Times New Roman" pitchFamily="27" charset="0"/>
              </a:endParaRPr>
            </a:p>
          </p:txBody>
        </p:sp>
        <p:sp>
          <p:nvSpPr>
            <p:cNvPr id="16" name="Freeform 11">
              <a:extLst>
                <a:ext uri="{FF2B5EF4-FFF2-40B4-BE49-F238E27FC236}">
                  <a16:creationId xmlns:a16="http://schemas.microsoft.com/office/drawing/2014/main" id="{22E7DF8D-390C-9B9A-7E47-DEFD8476EA03}"/>
                </a:ext>
              </a:extLst>
            </p:cNvPr>
            <p:cNvSpPr>
              <a:spLocks/>
            </p:cNvSpPr>
            <p:nvPr/>
          </p:nvSpPr>
          <p:spPr bwMode="auto">
            <a:xfrm>
              <a:off x="3696" y="985"/>
              <a:ext cx="809" cy="1176"/>
            </a:xfrm>
            <a:custGeom>
              <a:avLst/>
              <a:gdLst>
                <a:gd name="T0" fmla="*/ 0 w 809"/>
                <a:gd name="T1" fmla="*/ 0 h 1176"/>
                <a:gd name="T2" fmla="*/ 756 w 809"/>
                <a:gd name="T3" fmla="*/ 0 h 1176"/>
                <a:gd name="T4" fmla="*/ 756 w 809"/>
                <a:gd name="T5" fmla="*/ 474 h 1176"/>
                <a:gd name="T6" fmla="*/ 808 w 809"/>
                <a:gd name="T7" fmla="*/ 562 h 1176"/>
                <a:gd name="T8" fmla="*/ 772 w 809"/>
                <a:gd name="T9" fmla="*/ 550 h 1176"/>
                <a:gd name="T10" fmla="*/ 705 w 809"/>
                <a:gd name="T11" fmla="*/ 613 h 1176"/>
                <a:gd name="T12" fmla="*/ 585 w 809"/>
                <a:gd name="T13" fmla="*/ 653 h 1176"/>
                <a:gd name="T14" fmla="*/ 529 w 809"/>
                <a:gd name="T15" fmla="*/ 713 h 1176"/>
                <a:gd name="T16" fmla="*/ 525 w 809"/>
                <a:gd name="T17" fmla="*/ 753 h 1176"/>
                <a:gd name="T18" fmla="*/ 593 w 809"/>
                <a:gd name="T19" fmla="*/ 821 h 1176"/>
                <a:gd name="T20" fmla="*/ 593 w 809"/>
                <a:gd name="T21" fmla="*/ 856 h 1176"/>
                <a:gd name="T22" fmla="*/ 565 w 809"/>
                <a:gd name="T23" fmla="*/ 856 h 1176"/>
                <a:gd name="T24" fmla="*/ 569 w 809"/>
                <a:gd name="T25" fmla="*/ 880 h 1176"/>
                <a:gd name="T26" fmla="*/ 498 w 809"/>
                <a:gd name="T27" fmla="*/ 876 h 1176"/>
                <a:gd name="T28" fmla="*/ 446 w 809"/>
                <a:gd name="T29" fmla="*/ 912 h 1176"/>
                <a:gd name="T30" fmla="*/ 390 w 809"/>
                <a:gd name="T31" fmla="*/ 1056 h 1176"/>
                <a:gd name="T32" fmla="*/ 378 w 809"/>
                <a:gd name="T33" fmla="*/ 1175 h 1176"/>
                <a:gd name="T34" fmla="*/ 0 w 809"/>
                <a:gd name="T35" fmla="*/ 1175 h 1176"/>
                <a:gd name="T36" fmla="*/ 0 w 809"/>
                <a:gd name="T37" fmla="*/ 0 h 117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809"/>
                <a:gd name="T58" fmla="*/ 0 h 1176"/>
                <a:gd name="T59" fmla="*/ 809 w 809"/>
                <a:gd name="T60" fmla="*/ 1176 h 117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809" h="1176">
                  <a:moveTo>
                    <a:pt x="0" y="0"/>
                  </a:moveTo>
                  <a:lnTo>
                    <a:pt x="756" y="0"/>
                  </a:lnTo>
                  <a:lnTo>
                    <a:pt x="756" y="474"/>
                  </a:lnTo>
                  <a:lnTo>
                    <a:pt x="808" y="562"/>
                  </a:lnTo>
                  <a:lnTo>
                    <a:pt x="772" y="550"/>
                  </a:lnTo>
                  <a:lnTo>
                    <a:pt x="705" y="613"/>
                  </a:lnTo>
                  <a:lnTo>
                    <a:pt x="585" y="653"/>
                  </a:lnTo>
                  <a:lnTo>
                    <a:pt x="529" y="713"/>
                  </a:lnTo>
                  <a:lnTo>
                    <a:pt x="525" y="753"/>
                  </a:lnTo>
                  <a:lnTo>
                    <a:pt x="593" y="821"/>
                  </a:lnTo>
                  <a:lnTo>
                    <a:pt x="593" y="856"/>
                  </a:lnTo>
                  <a:lnTo>
                    <a:pt x="565" y="856"/>
                  </a:lnTo>
                  <a:lnTo>
                    <a:pt x="569" y="880"/>
                  </a:lnTo>
                  <a:lnTo>
                    <a:pt x="498" y="876"/>
                  </a:lnTo>
                  <a:lnTo>
                    <a:pt x="446" y="912"/>
                  </a:lnTo>
                  <a:lnTo>
                    <a:pt x="390" y="1056"/>
                  </a:lnTo>
                  <a:lnTo>
                    <a:pt x="378" y="1175"/>
                  </a:lnTo>
                  <a:lnTo>
                    <a:pt x="0" y="1175"/>
                  </a:lnTo>
                  <a:lnTo>
                    <a:pt x="0" y="0"/>
                  </a:lnTo>
                </a:path>
              </a:pathLst>
            </a:custGeom>
            <a:grpFill/>
            <a:ln w="12700" cap="rnd">
              <a:noFill/>
              <a:round/>
              <a:headEnd/>
              <a:tailEnd/>
            </a:ln>
          </p:spPr>
          <p:txBody>
            <a:bodyPr/>
            <a:lstStyle/>
            <a:p>
              <a:pPr>
                <a:defRPr/>
              </a:pPr>
              <a:endParaRPr lang="en-US">
                <a:latin typeface="Times New Roman" pitchFamily="27" charset="0"/>
              </a:endParaRPr>
            </a:p>
          </p:txBody>
        </p:sp>
        <p:sp>
          <p:nvSpPr>
            <p:cNvPr id="17" name="Freeform 12">
              <a:extLst>
                <a:ext uri="{FF2B5EF4-FFF2-40B4-BE49-F238E27FC236}">
                  <a16:creationId xmlns:a16="http://schemas.microsoft.com/office/drawing/2014/main" id="{4860F622-3BD3-35E6-1687-BF4B11617E9A}"/>
                </a:ext>
              </a:extLst>
            </p:cNvPr>
            <p:cNvSpPr>
              <a:spLocks/>
            </p:cNvSpPr>
            <p:nvPr/>
          </p:nvSpPr>
          <p:spPr bwMode="auto">
            <a:xfrm>
              <a:off x="4495" y="1710"/>
              <a:ext cx="248" cy="184"/>
            </a:xfrm>
            <a:custGeom>
              <a:avLst/>
              <a:gdLst>
                <a:gd name="T0" fmla="*/ 147 w 248"/>
                <a:gd name="T1" fmla="*/ 0 h 184"/>
                <a:gd name="T2" fmla="*/ 127 w 248"/>
                <a:gd name="T3" fmla="*/ 28 h 184"/>
                <a:gd name="T4" fmla="*/ 104 w 248"/>
                <a:gd name="T5" fmla="*/ 32 h 184"/>
                <a:gd name="T6" fmla="*/ 60 w 248"/>
                <a:gd name="T7" fmla="*/ 68 h 184"/>
                <a:gd name="T8" fmla="*/ 0 w 248"/>
                <a:gd name="T9" fmla="*/ 84 h 184"/>
                <a:gd name="T10" fmla="*/ 76 w 248"/>
                <a:gd name="T11" fmla="*/ 76 h 184"/>
                <a:gd name="T12" fmla="*/ 127 w 248"/>
                <a:gd name="T13" fmla="*/ 28 h 184"/>
                <a:gd name="T14" fmla="*/ 131 w 248"/>
                <a:gd name="T15" fmla="*/ 88 h 184"/>
                <a:gd name="T16" fmla="*/ 108 w 248"/>
                <a:gd name="T17" fmla="*/ 111 h 184"/>
                <a:gd name="T18" fmla="*/ 56 w 248"/>
                <a:gd name="T19" fmla="*/ 143 h 184"/>
                <a:gd name="T20" fmla="*/ 36 w 248"/>
                <a:gd name="T21" fmla="*/ 183 h 184"/>
                <a:gd name="T22" fmla="*/ 72 w 248"/>
                <a:gd name="T23" fmla="*/ 151 h 184"/>
                <a:gd name="T24" fmla="*/ 120 w 248"/>
                <a:gd name="T25" fmla="*/ 107 h 184"/>
                <a:gd name="T26" fmla="*/ 143 w 248"/>
                <a:gd name="T27" fmla="*/ 92 h 184"/>
                <a:gd name="T28" fmla="*/ 203 w 248"/>
                <a:gd name="T29" fmla="*/ 76 h 184"/>
                <a:gd name="T30" fmla="*/ 247 w 248"/>
                <a:gd name="T31" fmla="*/ 28 h 184"/>
                <a:gd name="T32" fmla="*/ 223 w 248"/>
                <a:gd name="T33" fmla="*/ 20 h 184"/>
                <a:gd name="T34" fmla="*/ 147 w 248"/>
                <a:gd name="T35" fmla="*/ 0 h 18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48"/>
                <a:gd name="T55" fmla="*/ 0 h 184"/>
                <a:gd name="T56" fmla="*/ 248 w 248"/>
                <a:gd name="T57" fmla="*/ 184 h 18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48" h="184">
                  <a:moveTo>
                    <a:pt x="147" y="0"/>
                  </a:moveTo>
                  <a:lnTo>
                    <a:pt x="127" y="28"/>
                  </a:lnTo>
                  <a:lnTo>
                    <a:pt x="104" y="32"/>
                  </a:lnTo>
                  <a:lnTo>
                    <a:pt x="60" y="68"/>
                  </a:lnTo>
                  <a:lnTo>
                    <a:pt x="0" y="84"/>
                  </a:lnTo>
                  <a:lnTo>
                    <a:pt x="76" y="76"/>
                  </a:lnTo>
                  <a:lnTo>
                    <a:pt x="127" y="28"/>
                  </a:lnTo>
                  <a:lnTo>
                    <a:pt x="131" y="88"/>
                  </a:lnTo>
                  <a:lnTo>
                    <a:pt x="108" y="111"/>
                  </a:lnTo>
                  <a:lnTo>
                    <a:pt x="56" y="143"/>
                  </a:lnTo>
                  <a:lnTo>
                    <a:pt x="36" y="183"/>
                  </a:lnTo>
                  <a:lnTo>
                    <a:pt x="72" y="151"/>
                  </a:lnTo>
                  <a:lnTo>
                    <a:pt x="120" y="107"/>
                  </a:lnTo>
                  <a:lnTo>
                    <a:pt x="143" y="92"/>
                  </a:lnTo>
                  <a:lnTo>
                    <a:pt x="203" y="76"/>
                  </a:lnTo>
                  <a:lnTo>
                    <a:pt x="247" y="28"/>
                  </a:lnTo>
                  <a:lnTo>
                    <a:pt x="223" y="20"/>
                  </a:lnTo>
                  <a:lnTo>
                    <a:pt x="147" y="0"/>
                  </a:lnTo>
                </a:path>
              </a:pathLst>
            </a:custGeom>
            <a:grpFill/>
            <a:ln w="12700" cap="rnd">
              <a:noFill/>
              <a:round/>
              <a:headEnd/>
              <a:tailEnd/>
            </a:ln>
          </p:spPr>
          <p:txBody>
            <a:bodyPr/>
            <a:lstStyle/>
            <a:p>
              <a:pPr>
                <a:defRPr/>
              </a:pPr>
              <a:endParaRPr lang="en-US">
                <a:latin typeface="Times New Roman" pitchFamily="27" charset="0"/>
              </a:endParaRPr>
            </a:p>
          </p:txBody>
        </p:sp>
        <p:sp>
          <p:nvSpPr>
            <p:cNvPr id="18" name="Freeform 13">
              <a:extLst>
                <a:ext uri="{FF2B5EF4-FFF2-40B4-BE49-F238E27FC236}">
                  <a16:creationId xmlns:a16="http://schemas.microsoft.com/office/drawing/2014/main" id="{3EE5F047-547A-CDCB-E18D-7B620FCAE3F1}"/>
                </a:ext>
              </a:extLst>
            </p:cNvPr>
            <p:cNvSpPr>
              <a:spLocks/>
            </p:cNvSpPr>
            <p:nvPr/>
          </p:nvSpPr>
          <p:spPr bwMode="auto">
            <a:xfrm>
              <a:off x="4594" y="1747"/>
              <a:ext cx="323" cy="204"/>
            </a:xfrm>
            <a:custGeom>
              <a:avLst/>
              <a:gdLst>
                <a:gd name="T0" fmla="*/ 0 w 323"/>
                <a:gd name="T1" fmla="*/ 147 h 204"/>
                <a:gd name="T2" fmla="*/ 87 w 323"/>
                <a:gd name="T3" fmla="*/ 68 h 204"/>
                <a:gd name="T4" fmla="*/ 127 w 323"/>
                <a:gd name="T5" fmla="*/ 64 h 204"/>
                <a:gd name="T6" fmla="*/ 183 w 323"/>
                <a:gd name="T7" fmla="*/ 4 h 204"/>
                <a:gd name="T8" fmla="*/ 231 w 323"/>
                <a:gd name="T9" fmla="*/ 0 h 204"/>
                <a:gd name="T10" fmla="*/ 282 w 323"/>
                <a:gd name="T11" fmla="*/ 28 h 204"/>
                <a:gd name="T12" fmla="*/ 318 w 323"/>
                <a:gd name="T13" fmla="*/ 8 h 204"/>
                <a:gd name="T14" fmla="*/ 322 w 323"/>
                <a:gd name="T15" fmla="*/ 20 h 204"/>
                <a:gd name="T16" fmla="*/ 159 w 323"/>
                <a:gd name="T17" fmla="*/ 179 h 204"/>
                <a:gd name="T18" fmla="*/ 135 w 323"/>
                <a:gd name="T19" fmla="*/ 171 h 204"/>
                <a:gd name="T20" fmla="*/ 95 w 323"/>
                <a:gd name="T21" fmla="*/ 155 h 204"/>
                <a:gd name="T22" fmla="*/ 20 w 323"/>
                <a:gd name="T23" fmla="*/ 203 h 204"/>
                <a:gd name="T24" fmla="*/ 83 w 323"/>
                <a:gd name="T25" fmla="*/ 131 h 204"/>
                <a:gd name="T26" fmla="*/ 131 w 323"/>
                <a:gd name="T27" fmla="*/ 131 h 204"/>
                <a:gd name="T28" fmla="*/ 131 w 323"/>
                <a:gd name="T29" fmla="*/ 103 h 204"/>
                <a:gd name="T30" fmla="*/ 95 w 323"/>
                <a:gd name="T31" fmla="*/ 100 h 204"/>
                <a:gd name="T32" fmla="*/ 0 w 323"/>
                <a:gd name="T33" fmla="*/ 147 h 204"/>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323"/>
                <a:gd name="T52" fmla="*/ 0 h 204"/>
                <a:gd name="T53" fmla="*/ 323 w 323"/>
                <a:gd name="T54" fmla="*/ 204 h 204"/>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323" h="204">
                  <a:moveTo>
                    <a:pt x="0" y="147"/>
                  </a:moveTo>
                  <a:lnTo>
                    <a:pt x="87" y="68"/>
                  </a:lnTo>
                  <a:lnTo>
                    <a:pt x="127" y="64"/>
                  </a:lnTo>
                  <a:lnTo>
                    <a:pt x="183" y="4"/>
                  </a:lnTo>
                  <a:lnTo>
                    <a:pt x="231" y="0"/>
                  </a:lnTo>
                  <a:lnTo>
                    <a:pt x="282" y="28"/>
                  </a:lnTo>
                  <a:lnTo>
                    <a:pt x="318" y="8"/>
                  </a:lnTo>
                  <a:lnTo>
                    <a:pt x="322" y="20"/>
                  </a:lnTo>
                  <a:lnTo>
                    <a:pt x="159" y="179"/>
                  </a:lnTo>
                  <a:lnTo>
                    <a:pt x="135" y="171"/>
                  </a:lnTo>
                  <a:lnTo>
                    <a:pt x="95" y="155"/>
                  </a:lnTo>
                  <a:lnTo>
                    <a:pt x="20" y="203"/>
                  </a:lnTo>
                  <a:lnTo>
                    <a:pt x="83" y="131"/>
                  </a:lnTo>
                  <a:lnTo>
                    <a:pt x="131" y="131"/>
                  </a:lnTo>
                  <a:lnTo>
                    <a:pt x="131" y="103"/>
                  </a:lnTo>
                  <a:lnTo>
                    <a:pt x="95" y="100"/>
                  </a:lnTo>
                  <a:lnTo>
                    <a:pt x="0" y="147"/>
                  </a:lnTo>
                </a:path>
              </a:pathLst>
            </a:custGeom>
            <a:grpFill/>
            <a:ln w="12700" cap="rnd">
              <a:noFill/>
              <a:round/>
              <a:headEnd/>
              <a:tailEnd/>
            </a:ln>
          </p:spPr>
          <p:txBody>
            <a:bodyPr/>
            <a:lstStyle/>
            <a:p>
              <a:pPr>
                <a:defRPr/>
              </a:pPr>
              <a:endParaRPr lang="en-US">
                <a:latin typeface="Times New Roman" pitchFamily="27" charset="0"/>
              </a:endParaRPr>
            </a:p>
          </p:txBody>
        </p:sp>
        <p:sp>
          <p:nvSpPr>
            <p:cNvPr id="19" name="Freeform 14">
              <a:extLst>
                <a:ext uri="{FF2B5EF4-FFF2-40B4-BE49-F238E27FC236}">
                  <a16:creationId xmlns:a16="http://schemas.microsoft.com/office/drawing/2014/main" id="{CEB14105-C43D-6457-51D1-BA9FEC5309C3}"/>
                </a:ext>
              </a:extLst>
            </p:cNvPr>
            <p:cNvSpPr>
              <a:spLocks/>
            </p:cNvSpPr>
            <p:nvPr/>
          </p:nvSpPr>
          <p:spPr bwMode="auto">
            <a:xfrm>
              <a:off x="3991" y="222"/>
              <a:ext cx="1170" cy="1482"/>
            </a:xfrm>
            <a:custGeom>
              <a:avLst/>
              <a:gdLst>
                <a:gd name="T0" fmla="*/ 0 w 1170"/>
                <a:gd name="T1" fmla="*/ 716 h 1482"/>
                <a:gd name="T2" fmla="*/ 1 w 1170"/>
                <a:gd name="T3" fmla="*/ 0 h 1482"/>
                <a:gd name="T4" fmla="*/ 999 w 1170"/>
                <a:gd name="T5" fmla="*/ 0 h 1482"/>
                <a:gd name="T6" fmla="*/ 1052 w 1170"/>
                <a:gd name="T7" fmla="*/ 181 h 1482"/>
                <a:gd name="T8" fmla="*/ 1089 w 1170"/>
                <a:gd name="T9" fmla="*/ 266 h 1482"/>
                <a:gd name="T10" fmla="*/ 1142 w 1170"/>
                <a:gd name="T11" fmla="*/ 356 h 1482"/>
                <a:gd name="T12" fmla="*/ 1158 w 1170"/>
                <a:gd name="T13" fmla="*/ 404 h 1482"/>
                <a:gd name="T14" fmla="*/ 1158 w 1170"/>
                <a:gd name="T15" fmla="*/ 485 h 1482"/>
                <a:gd name="T16" fmla="*/ 1169 w 1170"/>
                <a:gd name="T17" fmla="*/ 485 h 1482"/>
                <a:gd name="T18" fmla="*/ 1137 w 1170"/>
                <a:gd name="T19" fmla="*/ 568 h 1482"/>
                <a:gd name="T20" fmla="*/ 1099 w 1170"/>
                <a:gd name="T21" fmla="*/ 584 h 1482"/>
                <a:gd name="T22" fmla="*/ 1110 w 1170"/>
                <a:gd name="T23" fmla="*/ 536 h 1482"/>
                <a:gd name="T24" fmla="*/ 1099 w 1170"/>
                <a:gd name="T25" fmla="*/ 485 h 1482"/>
                <a:gd name="T26" fmla="*/ 1078 w 1170"/>
                <a:gd name="T27" fmla="*/ 563 h 1482"/>
                <a:gd name="T28" fmla="*/ 1063 w 1170"/>
                <a:gd name="T29" fmla="*/ 595 h 1482"/>
                <a:gd name="T30" fmla="*/ 1052 w 1170"/>
                <a:gd name="T31" fmla="*/ 701 h 1482"/>
                <a:gd name="T32" fmla="*/ 1047 w 1170"/>
                <a:gd name="T33" fmla="*/ 818 h 1482"/>
                <a:gd name="T34" fmla="*/ 1020 w 1170"/>
                <a:gd name="T35" fmla="*/ 930 h 1482"/>
                <a:gd name="T36" fmla="*/ 1026 w 1170"/>
                <a:gd name="T37" fmla="*/ 993 h 1482"/>
                <a:gd name="T38" fmla="*/ 1042 w 1170"/>
                <a:gd name="T39" fmla="*/ 1041 h 1482"/>
                <a:gd name="T40" fmla="*/ 1058 w 1170"/>
                <a:gd name="T41" fmla="*/ 1067 h 1482"/>
                <a:gd name="T42" fmla="*/ 1031 w 1170"/>
                <a:gd name="T43" fmla="*/ 1126 h 1482"/>
                <a:gd name="T44" fmla="*/ 999 w 1170"/>
                <a:gd name="T45" fmla="*/ 1158 h 1482"/>
                <a:gd name="T46" fmla="*/ 951 w 1170"/>
                <a:gd name="T47" fmla="*/ 1290 h 1482"/>
                <a:gd name="T48" fmla="*/ 930 w 1170"/>
                <a:gd name="T49" fmla="*/ 1401 h 1482"/>
                <a:gd name="T50" fmla="*/ 924 w 1170"/>
                <a:gd name="T51" fmla="*/ 1465 h 1482"/>
                <a:gd name="T52" fmla="*/ 887 w 1170"/>
                <a:gd name="T53" fmla="*/ 1481 h 1482"/>
                <a:gd name="T54" fmla="*/ 808 w 1170"/>
                <a:gd name="T55" fmla="*/ 1465 h 1482"/>
                <a:gd name="T56" fmla="*/ 744 w 1170"/>
                <a:gd name="T57" fmla="*/ 1455 h 1482"/>
                <a:gd name="T58" fmla="*/ 712 w 1170"/>
                <a:gd name="T59" fmla="*/ 1439 h 1482"/>
                <a:gd name="T60" fmla="*/ 670 w 1170"/>
                <a:gd name="T61" fmla="*/ 1433 h 1482"/>
                <a:gd name="T62" fmla="*/ 712 w 1170"/>
                <a:gd name="T63" fmla="*/ 1380 h 1482"/>
                <a:gd name="T64" fmla="*/ 717 w 1170"/>
                <a:gd name="T65" fmla="*/ 1317 h 1482"/>
                <a:gd name="T66" fmla="*/ 701 w 1170"/>
                <a:gd name="T67" fmla="*/ 1296 h 1482"/>
                <a:gd name="T68" fmla="*/ 638 w 1170"/>
                <a:gd name="T69" fmla="*/ 1306 h 1482"/>
                <a:gd name="T70" fmla="*/ 606 w 1170"/>
                <a:gd name="T71" fmla="*/ 1269 h 1482"/>
                <a:gd name="T72" fmla="*/ 558 w 1170"/>
                <a:gd name="T73" fmla="*/ 1269 h 1482"/>
                <a:gd name="T74" fmla="*/ 505 w 1170"/>
                <a:gd name="T75" fmla="*/ 1178 h 1482"/>
                <a:gd name="T76" fmla="*/ 505 w 1170"/>
                <a:gd name="T77" fmla="*/ 717 h 1482"/>
                <a:gd name="T78" fmla="*/ 0 w 1170"/>
                <a:gd name="T79" fmla="*/ 716 h 148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170"/>
                <a:gd name="T121" fmla="*/ 0 h 1482"/>
                <a:gd name="T122" fmla="*/ 1170 w 1170"/>
                <a:gd name="T123" fmla="*/ 1482 h 148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170" h="1482">
                  <a:moveTo>
                    <a:pt x="0" y="716"/>
                  </a:moveTo>
                  <a:lnTo>
                    <a:pt x="1" y="0"/>
                  </a:lnTo>
                  <a:lnTo>
                    <a:pt x="999" y="0"/>
                  </a:lnTo>
                  <a:lnTo>
                    <a:pt x="1052" y="181"/>
                  </a:lnTo>
                  <a:lnTo>
                    <a:pt x="1089" y="266"/>
                  </a:lnTo>
                  <a:lnTo>
                    <a:pt x="1142" y="356"/>
                  </a:lnTo>
                  <a:lnTo>
                    <a:pt x="1158" y="404"/>
                  </a:lnTo>
                  <a:lnTo>
                    <a:pt x="1158" y="485"/>
                  </a:lnTo>
                  <a:lnTo>
                    <a:pt x="1169" y="485"/>
                  </a:lnTo>
                  <a:lnTo>
                    <a:pt x="1137" y="568"/>
                  </a:lnTo>
                  <a:lnTo>
                    <a:pt x="1099" y="584"/>
                  </a:lnTo>
                  <a:lnTo>
                    <a:pt x="1110" y="536"/>
                  </a:lnTo>
                  <a:lnTo>
                    <a:pt x="1099" y="485"/>
                  </a:lnTo>
                  <a:lnTo>
                    <a:pt x="1078" y="563"/>
                  </a:lnTo>
                  <a:lnTo>
                    <a:pt x="1063" y="595"/>
                  </a:lnTo>
                  <a:lnTo>
                    <a:pt x="1052" y="701"/>
                  </a:lnTo>
                  <a:lnTo>
                    <a:pt x="1047" y="818"/>
                  </a:lnTo>
                  <a:lnTo>
                    <a:pt x="1020" y="930"/>
                  </a:lnTo>
                  <a:lnTo>
                    <a:pt x="1026" y="993"/>
                  </a:lnTo>
                  <a:lnTo>
                    <a:pt x="1042" y="1041"/>
                  </a:lnTo>
                  <a:lnTo>
                    <a:pt x="1058" y="1067"/>
                  </a:lnTo>
                  <a:lnTo>
                    <a:pt x="1031" y="1126"/>
                  </a:lnTo>
                  <a:lnTo>
                    <a:pt x="999" y="1158"/>
                  </a:lnTo>
                  <a:lnTo>
                    <a:pt x="951" y="1290"/>
                  </a:lnTo>
                  <a:lnTo>
                    <a:pt x="930" y="1401"/>
                  </a:lnTo>
                  <a:lnTo>
                    <a:pt x="924" y="1465"/>
                  </a:lnTo>
                  <a:lnTo>
                    <a:pt x="887" y="1481"/>
                  </a:lnTo>
                  <a:lnTo>
                    <a:pt x="808" y="1465"/>
                  </a:lnTo>
                  <a:lnTo>
                    <a:pt x="744" y="1455"/>
                  </a:lnTo>
                  <a:lnTo>
                    <a:pt x="712" y="1439"/>
                  </a:lnTo>
                  <a:lnTo>
                    <a:pt x="670" y="1433"/>
                  </a:lnTo>
                  <a:lnTo>
                    <a:pt x="712" y="1380"/>
                  </a:lnTo>
                  <a:lnTo>
                    <a:pt x="717" y="1317"/>
                  </a:lnTo>
                  <a:lnTo>
                    <a:pt x="701" y="1296"/>
                  </a:lnTo>
                  <a:lnTo>
                    <a:pt x="638" y="1306"/>
                  </a:lnTo>
                  <a:lnTo>
                    <a:pt x="606" y="1269"/>
                  </a:lnTo>
                  <a:lnTo>
                    <a:pt x="558" y="1269"/>
                  </a:lnTo>
                  <a:lnTo>
                    <a:pt x="505" y="1178"/>
                  </a:lnTo>
                  <a:lnTo>
                    <a:pt x="505" y="717"/>
                  </a:lnTo>
                  <a:lnTo>
                    <a:pt x="0" y="716"/>
                  </a:lnTo>
                </a:path>
              </a:pathLst>
            </a:custGeom>
            <a:grpFill/>
            <a:ln w="12700" cap="rnd">
              <a:noFill/>
              <a:round/>
              <a:headEnd/>
              <a:tailEnd/>
            </a:ln>
          </p:spPr>
          <p:txBody>
            <a:bodyPr/>
            <a:lstStyle/>
            <a:p>
              <a:pPr>
                <a:defRPr/>
              </a:pPr>
              <a:endParaRPr lang="en-US">
                <a:latin typeface="Times New Roman" pitchFamily="27" charset="0"/>
              </a:endParaRPr>
            </a:p>
          </p:txBody>
        </p:sp>
      </p:grpSp>
      <p:sp>
        <p:nvSpPr>
          <p:cNvPr id="5" name="Title 1">
            <a:extLst>
              <a:ext uri="{FF2B5EF4-FFF2-40B4-BE49-F238E27FC236}">
                <a16:creationId xmlns:a16="http://schemas.microsoft.com/office/drawing/2014/main" id="{26EE86AC-9C32-4A08-B488-DA38B8875236}"/>
              </a:ext>
            </a:extLst>
          </p:cNvPr>
          <p:cNvSpPr txBox="1">
            <a:spLocks/>
          </p:cNvSpPr>
          <p:nvPr/>
        </p:nvSpPr>
        <p:spPr>
          <a:xfrm>
            <a:off x="458049" y="326322"/>
            <a:ext cx="9339387" cy="96427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000" b="1" dirty="0">
                <a:solidFill>
                  <a:schemeClr val="bg1"/>
                </a:solidFill>
                <a:latin typeface="Poppins" pitchFamily="2" charset="77"/>
                <a:cs typeface="Poppins" pitchFamily="2" charset="77"/>
              </a:rPr>
              <a:t>Thank You</a:t>
            </a:r>
          </a:p>
        </p:txBody>
      </p:sp>
      <p:pic>
        <p:nvPicPr>
          <p:cNvPr id="7" name="Picture 6" descr="A qr code with a few black squares&#10;&#10;Description automatically generated">
            <a:extLst>
              <a:ext uri="{FF2B5EF4-FFF2-40B4-BE49-F238E27FC236}">
                <a16:creationId xmlns:a16="http://schemas.microsoft.com/office/drawing/2014/main" id="{2038F781-E363-BF1C-4839-143753FFD7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5881" y="3174452"/>
            <a:ext cx="2707250" cy="26791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2" name="Title 1">
            <a:extLst>
              <a:ext uri="{FF2B5EF4-FFF2-40B4-BE49-F238E27FC236}">
                <a16:creationId xmlns:a16="http://schemas.microsoft.com/office/drawing/2014/main" id="{AC1A7E30-05C1-4008-F172-821EEE6220BF}"/>
              </a:ext>
            </a:extLst>
          </p:cNvPr>
          <p:cNvSpPr txBox="1">
            <a:spLocks/>
          </p:cNvSpPr>
          <p:nvPr/>
        </p:nvSpPr>
        <p:spPr bwMode="auto">
          <a:xfrm>
            <a:off x="8247064" y="2827105"/>
            <a:ext cx="3717338" cy="259424"/>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1" fontAlgn="base" hangingPunct="1">
              <a:lnSpc>
                <a:spcPct val="90000"/>
              </a:lnSpc>
              <a:spcBef>
                <a:spcPct val="0"/>
              </a:spcBef>
              <a:spcAft>
                <a:spcPct val="0"/>
              </a:spcAft>
              <a:defRPr kumimoji="1" sz="3200" b="1" cap="none" spc="-10" baseline="0">
                <a:solidFill>
                  <a:schemeClr val="tx1"/>
                </a:solidFill>
                <a:effectLst/>
                <a:latin typeface="+mj-lt"/>
                <a:ea typeface="+mj-ea"/>
                <a:cs typeface="+mj-cs"/>
              </a:defRPr>
            </a:lvl1pPr>
            <a:lvl2pPr algn="r" rtl="0" eaLnBrk="1" fontAlgn="base" hangingPunct="1">
              <a:lnSpc>
                <a:spcPct val="90000"/>
              </a:lnSpc>
              <a:spcBef>
                <a:spcPct val="0"/>
              </a:spcBef>
              <a:spcAft>
                <a:spcPct val="0"/>
              </a:spcAft>
              <a:defRPr kumimoji="1" sz="4400" b="1">
                <a:solidFill>
                  <a:srgbClr val="FF8000"/>
                </a:solidFill>
                <a:effectLst>
                  <a:outerShdw blurRad="38100" dist="38100" dir="2700000" algn="tl">
                    <a:srgbClr val="000000"/>
                  </a:outerShdw>
                </a:effectLst>
                <a:latin typeface="Helvetica" charset="0"/>
              </a:defRPr>
            </a:lvl2pPr>
            <a:lvl3pPr algn="r" rtl="0" eaLnBrk="1" fontAlgn="base" hangingPunct="1">
              <a:lnSpc>
                <a:spcPct val="90000"/>
              </a:lnSpc>
              <a:spcBef>
                <a:spcPct val="0"/>
              </a:spcBef>
              <a:spcAft>
                <a:spcPct val="0"/>
              </a:spcAft>
              <a:defRPr kumimoji="1" sz="4400" b="1">
                <a:solidFill>
                  <a:srgbClr val="FF8000"/>
                </a:solidFill>
                <a:effectLst>
                  <a:outerShdw blurRad="38100" dist="38100" dir="2700000" algn="tl">
                    <a:srgbClr val="000000"/>
                  </a:outerShdw>
                </a:effectLst>
                <a:latin typeface="Helvetica" charset="0"/>
              </a:defRPr>
            </a:lvl3pPr>
            <a:lvl4pPr algn="r" rtl="0" eaLnBrk="1" fontAlgn="base" hangingPunct="1">
              <a:lnSpc>
                <a:spcPct val="90000"/>
              </a:lnSpc>
              <a:spcBef>
                <a:spcPct val="0"/>
              </a:spcBef>
              <a:spcAft>
                <a:spcPct val="0"/>
              </a:spcAft>
              <a:defRPr kumimoji="1" sz="4400" b="1">
                <a:solidFill>
                  <a:srgbClr val="FF8000"/>
                </a:solidFill>
                <a:effectLst>
                  <a:outerShdw blurRad="38100" dist="38100" dir="2700000" algn="tl">
                    <a:srgbClr val="000000"/>
                  </a:outerShdw>
                </a:effectLst>
                <a:latin typeface="Helvetica" charset="0"/>
              </a:defRPr>
            </a:lvl4pPr>
            <a:lvl5pPr algn="r" rtl="0" eaLnBrk="1" fontAlgn="base" hangingPunct="1">
              <a:lnSpc>
                <a:spcPct val="90000"/>
              </a:lnSpc>
              <a:spcBef>
                <a:spcPct val="0"/>
              </a:spcBef>
              <a:spcAft>
                <a:spcPct val="0"/>
              </a:spcAft>
              <a:defRPr kumimoji="1" sz="4400" b="1">
                <a:solidFill>
                  <a:srgbClr val="FF8000"/>
                </a:solidFill>
                <a:effectLst>
                  <a:outerShdw blurRad="38100" dist="38100" dir="2700000" algn="tl">
                    <a:srgbClr val="000000"/>
                  </a:outerShdw>
                </a:effectLst>
                <a:latin typeface="Helvetica" charset="0"/>
              </a:defRPr>
            </a:lvl5pPr>
            <a:lvl6pPr marL="457200" algn="r" rtl="0" eaLnBrk="1" fontAlgn="base" hangingPunct="1">
              <a:lnSpc>
                <a:spcPct val="90000"/>
              </a:lnSpc>
              <a:spcBef>
                <a:spcPct val="0"/>
              </a:spcBef>
              <a:spcAft>
                <a:spcPct val="0"/>
              </a:spcAft>
              <a:defRPr kumimoji="1" sz="4400" b="1">
                <a:solidFill>
                  <a:srgbClr val="FF8000"/>
                </a:solidFill>
                <a:effectLst>
                  <a:outerShdw blurRad="38100" dist="38100" dir="2700000" algn="tl">
                    <a:srgbClr val="000000"/>
                  </a:outerShdw>
                </a:effectLst>
                <a:latin typeface="Helvetica" charset="0"/>
              </a:defRPr>
            </a:lvl6pPr>
            <a:lvl7pPr marL="914400" algn="r" rtl="0" eaLnBrk="1" fontAlgn="base" hangingPunct="1">
              <a:lnSpc>
                <a:spcPct val="90000"/>
              </a:lnSpc>
              <a:spcBef>
                <a:spcPct val="0"/>
              </a:spcBef>
              <a:spcAft>
                <a:spcPct val="0"/>
              </a:spcAft>
              <a:defRPr kumimoji="1" sz="4400" b="1">
                <a:solidFill>
                  <a:srgbClr val="FF8000"/>
                </a:solidFill>
                <a:effectLst>
                  <a:outerShdw blurRad="38100" dist="38100" dir="2700000" algn="tl">
                    <a:srgbClr val="000000"/>
                  </a:outerShdw>
                </a:effectLst>
                <a:latin typeface="Helvetica" charset="0"/>
              </a:defRPr>
            </a:lvl7pPr>
            <a:lvl8pPr marL="1371600" algn="r" rtl="0" eaLnBrk="1" fontAlgn="base" hangingPunct="1">
              <a:lnSpc>
                <a:spcPct val="90000"/>
              </a:lnSpc>
              <a:spcBef>
                <a:spcPct val="0"/>
              </a:spcBef>
              <a:spcAft>
                <a:spcPct val="0"/>
              </a:spcAft>
              <a:defRPr kumimoji="1" sz="4400" b="1">
                <a:solidFill>
                  <a:srgbClr val="FF8000"/>
                </a:solidFill>
                <a:effectLst>
                  <a:outerShdw blurRad="38100" dist="38100" dir="2700000" algn="tl">
                    <a:srgbClr val="000000"/>
                  </a:outerShdw>
                </a:effectLst>
                <a:latin typeface="Helvetica" charset="0"/>
              </a:defRPr>
            </a:lvl8pPr>
            <a:lvl9pPr marL="1828800" algn="r" rtl="0" eaLnBrk="1" fontAlgn="base" hangingPunct="1">
              <a:lnSpc>
                <a:spcPct val="90000"/>
              </a:lnSpc>
              <a:spcBef>
                <a:spcPct val="0"/>
              </a:spcBef>
              <a:spcAft>
                <a:spcPct val="0"/>
              </a:spcAft>
              <a:defRPr kumimoji="1" sz="4400" b="1">
                <a:solidFill>
                  <a:srgbClr val="FF8000"/>
                </a:solidFill>
                <a:effectLst>
                  <a:outerShdw blurRad="38100" dist="38100" dir="2700000" algn="tl">
                    <a:srgbClr val="000000"/>
                  </a:outerShdw>
                </a:effectLst>
                <a:latin typeface="Helvetica" charset="0"/>
              </a:defRPr>
            </a:lvl9pPr>
          </a:lstStyle>
          <a:p>
            <a:pPr algn="ctr"/>
            <a:r>
              <a:rPr lang="en-US" sz="2000" i="1" kern="0" dirty="0">
                <a:solidFill>
                  <a:srgbClr val="000066"/>
                </a:solidFill>
              </a:rPr>
              <a:t>SEMCOG Freight Hub Website</a:t>
            </a:r>
            <a:endParaRPr lang="en-US" sz="2000" i="1" kern="0" dirty="0"/>
          </a:p>
        </p:txBody>
      </p:sp>
    </p:spTree>
    <p:extLst>
      <p:ext uri="{BB962C8B-B14F-4D97-AF65-F5344CB8AC3E}">
        <p14:creationId xmlns:p14="http://schemas.microsoft.com/office/powerpoint/2010/main" val="39001952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2A613-3E31-D935-91A2-4899ED6DC9B6}"/>
            </a:ext>
          </a:extLst>
        </p:cNvPr>
        <p:cNvGrpSpPr/>
        <p:nvPr/>
      </p:nvGrpSpPr>
      <p:grpSpPr>
        <a:xfrm>
          <a:off x="0" y="0"/>
          <a:ext cx="0" cy="0"/>
          <a:chOff x="0" y="0"/>
          <a:chExt cx="0" cy="0"/>
        </a:xfrm>
      </p:grpSpPr>
      <p:sp>
        <p:nvSpPr>
          <p:cNvPr id="4" name="Content Placeholder 4">
            <a:extLst>
              <a:ext uri="{FF2B5EF4-FFF2-40B4-BE49-F238E27FC236}">
                <a16:creationId xmlns:a16="http://schemas.microsoft.com/office/drawing/2014/main" id="{C0B128A6-15AE-38D0-6EA0-1C016398CFE5}"/>
              </a:ext>
            </a:extLst>
          </p:cNvPr>
          <p:cNvSpPr>
            <a:spLocks noGrp="1"/>
          </p:cNvSpPr>
          <p:nvPr>
            <p:ph idx="1"/>
          </p:nvPr>
        </p:nvSpPr>
        <p:spPr>
          <a:xfrm>
            <a:off x="120793" y="1491366"/>
            <a:ext cx="5079431" cy="2751316"/>
          </a:xfrm>
        </p:spPr>
        <p:txBody>
          <a:bodyPr>
            <a:normAutofit fontScale="92500" lnSpcReduction="10000"/>
          </a:bodyPr>
          <a:lstStyle/>
          <a:p>
            <a:pPr marL="0" lvl="0" indent="0" fontAlgn="base">
              <a:lnSpc>
                <a:spcPct val="90000"/>
              </a:lnSpc>
              <a:spcBef>
                <a:spcPct val="20000"/>
              </a:spcBef>
              <a:spcAft>
                <a:spcPct val="0"/>
              </a:spcAft>
              <a:buClr>
                <a:srgbClr val="FF8000"/>
              </a:buClr>
              <a:buNone/>
            </a:pPr>
            <a:r>
              <a:rPr kumimoji="1" lang="en-US" sz="2000" b="1" kern="0" dirty="0">
                <a:solidFill>
                  <a:srgbClr val="000066"/>
                </a:solidFill>
                <a:latin typeface="Poppins" panose="00000500000000000000" pitchFamily="2" charset="0"/>
                <a:cs typeface="Poppins" panose="00000500000000000000" pitchFamily="2" charset="0"/>
              </a:rPr>
              <a:t>Southeast Michigan Council of Governments </a:t>
            </a:r>
          </a:p>
          <a:p>
            <a:pPr marL="342900" lvl="0" indent="-342900" fontAlgn="base">
              <a:lnSpc>
                <a:spcPct val="90000"/>
              </a:lnSpc>
              <a:spcBef>
                <a:spcPct val="20000"/>
              </a:spcBef>
              <a:spcAft>
                <a:spcPct val="0"/>
              </a:spcAft>
              <a:buClr>
                <a:srgbClr val="FF8000"/>
              </a:buClr>
              <a:buFont typeface="Times" pitchFamily="27" charset="0"/>
              <a:buChar char="•"/>
            </a:pPr>
            <a:r>
              <a:rPr kumimoji="1" lang="en-US" sz="2000" kern="0" dirty="0">
                <a:solidFill>
                  <a:srgbClr val="000066"/>
                </a:solidFill>
                <a:latin typeface="Poppins" panose="00000500000000000000" pitchFamily="2" charset="0"/>
                <a:cs typeface="Poppins" panose="00000500000000000000" pitchFamily="2" charset="0"/>
              </a:rPr>
              <a:t>Formed in 1968 </a:t>
            </a:r>
          </a:p>
          <a:p>
            <a:pPr marL="342900" lvl="0" indent="-342900" fontAlgn="base">
              <a:lnSpc>
                <a:spcPct val="90000"/>
              </a:lnSpc>
              <a:spcBef>
                <a:spcPct val="20000"/>
              </a:spcBef>
              <a:spcAft>
                <a:spcPct val="0"/>
              </a:spcAft>
              <a:buClr>
                <a:srgbClr val="FF8000"/>
              </a:buClr>
              <a:buFont typeface="Times" pitchFamily="27" charset="0"/>
              <a:buChar char="•"/>
            </a:pPr>
            <a:r>
              <a:rPr kumimoji="1" lang="en-US" sz="2000" kern="0" dirty="0">
                <a:solidFill>
                  <a:srgbClr val="000066"/>
                </a:solidFill>
                <a:latin typeface="Poppins" panose="00000500000000000000" pitchFamily="2" charset="0"/>
                <a:cs typeface="Poppins" panose="00000500000000000000" pitchFamily="2" charset="0"/>
              </a:rPr>
              <a:t>Governed by a 48-member Executive Committee</a:t>
            </a:r>
          </a:p>
          <a:p>
            <a:pPr marL="342900" lvl="0" indent="-342900" fontAlgn="base">
              <a:lnSpc>
                <a:spcPct val="90000"/>
              </a:lnSpc>
              <a:spcBef>
                <a:spcPct val="20000"/>
              </a:spcBef>
              <a:spcAft>
                <a:spcPct val="0"/>
              </a:spcAft>
              <a:buClr>
                <a:srgbClr val="FF8000"/>
              </a:buClr>
              <a:buFont typeface="Times" pitchFamily="27" charset="0"/>
              <a:buChar char="•"/>
            </a:pPr>
            <a:r>
              <a:rPr kumimoji="1" lang="en-US" sz="2000" kern="0" dirty="0">
                <a:solidFill>
                  <a:srgbClr val="000066"/>
                </a:solidFill>
                <a:latin typeface="Poppins" panose="00000500000000000000" pitchFamily="2" charset="0"/>
                <a:cs typeface="Poppins" panose="00000500000000000000" pitchFamily="2" charset="0"/>
              </a:rPr>
              <a:t>7 Counties; 93 Cities; 24 Villages; 115 Townships</a:t>
            </a:r>
          </a:p>
          <a:p>
            <a:pPr marL="342900" lvl="0" indent="-342900" fontAlgn="base">
              <a:lnSpc>
                <a:spcPct val="90000"/>
              </a:lnSpc>
              <a:spcBef>
                <a:spcPct val="20000"/>
              </a:spcBef>
              <a:spcAft>
                <a:spcPct val="0"/>
              </a:spcAft>
              <a:buClr>
                <a:srgbClr val="FF8000"/>
              </a:buClr>
              <a:buFont typeface="Times" pitchFamily="27" charset="0"/>
              <a:buChar char="•"/>
            </a:pPr>
            <a:r>
              <a:rPr kumimoji="1" lang="en-US" sz="2000" kern="0" dirty="0">
                <a:solidFill>
                  <a:srgbClr val="000066"/>
                </a:solidFill>
                <a:latin typeface="Poppins" panose="00000500000000000000" pitchFamily="2" charset="0"/>
                <a:cs typeface="Poppins" panose="00000500000000000000" pitchFamily="2" charset="0"/>
              </a:rPr>
              <a:t>4.75 million people</a:t>
            </a:r>
          </a:p>
          <a:p>
            <a:pPr marL="342900" lvl="0" indent="-342900" fontAlgn="base">
              <a:lnSpc>
                <a:spcPct val="90000"/>
              </a:lnSpc>
              <a:spcBef>
                <a:spcPct val="20000"/>
              </a:spcBef>
              <a:spcAft>
                <a:spcPct val="0"/>
              </a:spcAft>
              <a:buClr>
                <a:srgbClr val="FF8000"/>
              </a:buClr>
              <a:buFont typeface="Times" pitchFamily="27" charset="0"/>
              <a:buChar char="•"/>
            </a:pPr>
            <a:r>
              <a:rPr kumimoji="1" lang="en-US" sz="2000" kern="0" dirty="0">
                <a:solidFill>
                  <a:srgbClr val="000066"/>
                </a:solidFill>
                <a:latin typeface="Poppins" panose="00000500000000000000" pitchFamily="2" charset="0"/>
                <a:cs typeface="Poppins" panose="00000500000000000000" pitchFamily="2" charset="0"/>
              </a:rPr>
              <a:t>Bordered by Canada, Ohio, &amp; Great Lakes</a:t>
            </a:r>
          </a:p>
        </p:txBody>
      </p:sp>
      <p:grpSp>
        <p:nvGrpSpPr>
          <p:cNvPr id="5" name="Group 4">
            <a:extLst>
              <a:ext uri="{FF2B5EF4-FFF2-40B4-BE49-F238E27FC236}">
                <a16:creationId xmlns:a16="http://schemas.microsoft.com/office/drawing/2014/main" id="{0ACBC51F-600E-D095-3ED3-FC2772D242CD}"/>
              </a:ext>
            </a:extLst>
          </p:cNvPr>
          <p:cNvGrpSpPr/>
          <p:nvPr/>
        </p:nvGrpSpPr>
        <p:grpSpPr>
          <a:xfrm>
            <a:off x="0" y="6264772"/>
            <a:ext cx="12192000" cy="623671"/>
            <a:chOff x="0" y="6264772"/>
            <a:chExt cx="12192000" cy="623671"/>
          </a:xfrm>
        </p:grpSpPr>
        <p:sp>
          <p:nvSpPr>
            <p:cNvPr id="6" name="Rectangle 5">
              <a:extLst>
                <a:ext uri="{FF2B5EF4-FFF2-40B4-BE49-F238E27FC236}">
                  <a16:creationId xmlns:a16="http://schemas.microsoft.com/office/drawing/2014/main" id="{C4E1262C-65DD-D400-71F3-BD43B42E332D}"/>
                </a:ext>
              </a:extLst>
            </p:cNvPr>
            <p:cNvSpPr/>
            <p:nvPr/>
          </p:nvSpPr>
          <p:spPr>
            <a:xfrm>
              <a:off x="0" y="6293045"/>
              <a:ext cx="12192000" cy="574090"/>
            </a:xfrm>
            <a:prstGeom prst="rect">
              <a:avLst/>
            </a:prstGeom>
            <a:solidFill>
              <a:srgbClr val="1537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86EA44E-C100-EB69-E29D-28D649F2B313}"/>
                </a:ext>
              </a:extLst>
            </p:cNvPr>
            <p:cNvPicPr>
              <a:picLocks noChangeAspect="1"/>
            </p:cNvPicPr>
            <p:nvPr/>
          </p:nvPicPr>
          <p:blipFill>
            <a:blip r:embed="rId3"/>
            <a:stretch>
              <a:fillRect/>
            </a:stretch>
          </p:blipFill>
          <p:spPr>
            <a:xfrm>
              <a:off x="6432330" y="6264772"/>
              <a:ext cx="5569526" cy="623671"/>
            </a:xfrm>
            <a:prstGeom prst="rect">
              <a:avLst/>
            </a:prstGeom>
          </p:spPr>
        </p:pic>
      </p:grpSp>
      <p:pic>
        <p:nvPicPr>
          <p:cNvPr id="3" name="Picture 2" descr="A map of different colored squares&#10;&#10;Description automatically generated">
            <a:extLst>
              <a:ext uri="{FF2B5EF4-FFF2-40B4-BE49-F238E27FC236}">
                <a16:creationId xmlns:a16="http://schemas.microsoft.com/office/drawing/2014/main" id="{5378736E-C1A2-AAC9-B7A3-7AF3A4A6C7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0511" y="1388588"/>
            <a:ext cx="6530696" cy="4718428"/>
          </a:xfrm>
          <a:prstGeom prst="rect">
            <a:avLst/>
          </a:prstGeom>
          <a:noFill/>
          <a:effectLst>
            <a:outerShdw blurRad="50800" dist="38100" dir="8100000" algn="tr" rotWithShape="0">
              <a:prstClr val="black">
                <a:alpha val="40000"/>
              </a:prstClr>
            </a:outerShdw>
          </a:effectLst>
        </p:spPr>
      </p:pic>
      <p:pic>
        <p:nvPicPr>
          <p:cNvPr id="11" name="Picture 10" descr="A group of colorful triangles&#10;&#10;Description automatically generated">
            <a:extLst>
              <a:ext uri="{FF2B5EF4-FFF2-40B4-BE49-F238E27FC236}">
                <a16:creationId xmlns:a16="http://schemas.microsoft.com/office/drawing/2014/main" id="{9185CAF0-5803-09CF-6560-E2CECDA5B8CF}"/>
              </a:ext>
            </a:extLst>
          </p:cNvPr>
          <p:cNvPicPr>
            <a:picLocks noChangeAspect="1"/>
          </p:cNvPicPr>
          <p:nvPr/>
        </p:nvPicPr>
        <p:blipFill>
          <a:blip r:embed="rId5">
            <a:extLst>
              <a:ext uri="{28A0092B-C50C-407E-A947-70E740481C1C}">
                <a14:useLocalDpi xmlns:a14="http://schemas.microsoft.com/office/drawing/2010/main" val="0"/>
              </a:ext>
            </a:extLst>
          </a:blip>
          <a:srcRect l="2849" t="5891" r="14819" b="9674"/>
          <a:stretch/>
        </p:blipFill>
        <p:spPr>
          <a:xfrm>
            <a:off x="10386831" y="4804657"/>
            <a:ext cx="1615025" cy="1230833"/>
          </a:xfrm>
          <a:prstGeom prst="rect">
            <a:avLst/>
          </a:prstGeom>
        </p:spPr>
      </p:pic>
      <p:pic>
        <p:nvPicPr>
          <p:cNvPr id="12" name="Picture 11" descr="A blue and green gradient&#10;&#10;AI-generated content may be incorrect.">
            <a:extLst>
              <a:ext uri="{FF2B5EF4-FFF2-40B4-BE49-F238E27FC236}">
                <a16:creationId xmlns:a16="http://schemas.microsoft.com/office/drawing/2014/main" id="{DABC9E7E-F13D-B49E-2D39-C49A3A4ACB09}"/>
              </a:ext>
            </a:extLst>
          </p:cNvPr>
          <p:cNvPicPr>
            <a:picLocks noChangeAspect="1"/>
          </p:cNvPicPr>
          <p:nvPr/>
        </p:nvPicPr>
        <p:blipFill>
          <a:blip r:embed="rId6"/>
          <a:srcRect l="6135" t="11185" r="6486" b="9603"/>
          <a:stretch/>
        </p:blipFill>
        <p:spPr>
          <a:xfrm>
            <a:off x="-46136" y="0"/>
            <a:ext cx="12238135" cy="1230833"/>
          </a:xfrm>
          <a:prstGeom prst="rect">
            <a:avLst/>
          </a:prstGeom>
        </p:spPr>
      </p:pic>
      <p:sp>
        <p:nvSpPr>
          <p:cNvPr id="13" name="Title 1">
            <a:extLst>
              <a:ext uri="{FF2B5EF4-FFF2-40B4-BE49-F238E27FC236}">
                <a16:creationId xmlns:a16="http://schemas.microsoft.com/office/drawing/2014/main" id="{845B3744-08A7-2B2E-4C99-AE4B0FEB0B50}"/>
              </a:ext>
            </a:extLst>
          </p:cNvPr>
          <p:cNvSpPr>
            <a:spLocks noGrp="1"/>
          </p:cNvSpPr>
          <p:nvPr>
            <p:ph type="title"/>
          </p:nvPr>
        </p:nvSpPr>
        <p:spPr>
          <a:xfrm>
            <a:off x="120793" y="133279"/>
            <a:ext cx="9339387" cy="964273"/>
          </a:xfrm>
        </p:spPr>
        <p:txBody>
          <a:bodyPr>
            <a:noAutofit/>
          </a:bodyPr>
          <a:lstStyle/>
          <a:p>
            <a:r>
              <a:rPr lang="en-US" b="1" dirty="0">
                <a:solidFill>
                  <a:schemeClr val="bg1"/>
                </a:solidFill>
                <a:latin typeface="Poppins" pitchFamily="2" charset="77"/>
                <a:cs typeface="Poppins" pitchFamily="2" charset="77"/>
              </a:rPr>
              <a:t>About SEMCOG</a:t>
            </a:r>
          </a:p>
        </p:txBody>
      </p:sp>
    </p:spTree>
    <p:extLst>
      <p:ext uri="{BB962C8B-B14F-4D97-AF65-F5344CB8AC3E}">
        <p14:creationId xmlns:p14="http://schemas.microsoft.com/office/powerpoint/2010/main" val="2682377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2D97F-F68C-D64B-448F-791AFE99D8C3}"/>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2006F566-2DC4-C25C-9E56-BFD334F3BA56}"/>
              </a:ext>
            </a:extLst>
          </p:cNvPr>
          <p:cNvGrpSpPr/>
          <p:nvPr/>
        </p:nvGrpSpPr>
        <p:grpSpPr>
          <a:xfrm>
            <a:off x="0" y="6264772"/>
            <a:ext cx="12192000" cy="623671"/>
            <a:chOff x="0" y="6264772"/>
            <a:chExt cx="12192000" cy="623671"/>
          </a:xfrm>
        </p:grpSpPr>
        <p:sp>
          <p:nvSpPr>
            <p:cNvPr id="6" name="Rectangle 5">
              <a:extLst>
                <a:ext uri="{FF2B5EF4-FFF2-40B4-BE49-F238E27FC236}">
                  <a16:creationId xmlns:a16="http://schemas.microsoft.com/office/drawing/2014/main" id="{F7632B1D-76E0-8688-C393-E514E2C3B701}"/>
                </a:ext>
              </a:extLst>
            </p:cNvPr>
            <p:cNvSpPr/>
            <p:nvPr/>
          </p:nvSpPr>
          <p:spPr>
            <a:xfrm>
              <a:off x="0" y="6293045"/>
              <a:ext cx="12192000" cy="574090"/>
            </a:xfrm>
            <a:prstGeom prst="rect">
              <a:avLst/>
            </a:prstGeom>
            <a:solidFill>
              <a:srgbClr val="1537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BE31B44-2538-BD44-ABCC-C6AF585B784F}"/>
                </a:ext>
              </a:extLst>
            </p:cNvPr>
            <p:cNvPicPr>
              <a:picLocks noChangeAspect="1"/>
            </p:cNvPicPr>
            <p:nvPr/>
          </p:nvPicPr>
          <p:blipFill>
            <a:blip r:embed="rId3"/>
            <a:stretch>
              <a:fillRect/>
            </a:stretch>
          </p:blipFill>
          <p:spPr>
            <a:xfrm>
              <a:off x="6432330" y="6264772"/>
              <a:ext cx="5569526" cy="623671"/>
            </a:xfrm>
            <a:prstGeom prst="rect">
              <a:avLst/>
            </a:prstGeom>
          </p:spPr>
        </p:pic>
      </p:grpSp>
      <p:pic>
        <p:nvPicPr>
          <p:cNvPr id="12" name="Picture 11" descr="A blue and green gradient&#10;&#10;AI-generated content may be incorrect.">
            <a:extLst>
              <a:ext uri="{FF2B5EF4-FFF2-40B4-BE49-F238E27FC236}">
                <a16:creationId xmlns:a16="http://schemas.microsoft.com/office/drawing/2014/main" id="{C7582BBF-ACAC-A293-BEA6-AF91B4C1FC17}"/>
              </a:ext>
            </a:extLst>
          </p:cNvPr>
          <p:cNvPicPr>
            <a:picLocks noChangeAspect="1"/>
          </p:cNvPicPr>
          <p:nvPr/>
        </p:nvPicPr>
        <p:blipFill>
          <a:blip r:embed="rId4"/>
          <a:srcRect l="6135" t="11185" r="6486" b="9603"/>
          <a:stretch/>
        </p:blipFill>
        <p:spPr>
          <a:xfrm>
            <a:off x="-46136" y="0"/>
            <a:ext cx="12238135" cy="1230833"/>
          </a:xfrm>
          <a:prstGeom prst="rect">
            <a:avLst/>
          </a:prstGeom>
        </p:spPr>
      </p:pic>
      <p:sp>
        <p:nvSpPr>
          <p:cNvPr id="13" name="Title 1">
            <a:extLst>
              <a:ext uri="{FF2B5EF4-FFF2-40B4-BE49-F238E27FC236}">
                <a16:creationId xmlns:a16="http://schemas.microsoft.com/office/drawing/2014/main" id="{2305F1B0-FA6E-E5E8-86B7-BD0FDB86EE42}"/>
              </a:ext>
            </a:extLst>
          </p:cNvPr>
          <p:cNvSpPr>
            <a:spLocks noGrp="1"/>
          </p:cNvSpPr>
          <p:nvPr>
            <p:ph type="title"/>
          </p:nvPr>
        </p:nvSpPr>
        <p:spPr>
          <a:xfrm>
            <a:off x="120793" y="133279"/>
            <a:ext cx="11374521" cy="964273"/>
          </a:xfrm>
        </p:spPr>
        <p:txBody>
          <a:bodyPr>
            <a:noAutofit/>
          </a:bodyPr>
          <a:lstStyle/>
          <a:p>
            <a:r>
              <a:rPr lang="en-US" b="1" dirty="0">
                <a:solidFill>
                  <a:schemeClr val="bg1"/>
                </a:solidFill>
                <a:latin typeface="Poppins" pitchFamily="2" charset="77"/>
                <a:cs typeface="Poppins" pitchFamily="2" charset="77"/>
              </a:rPr>
              <a:t>Regional Transportation Plan (RTP)</a:t>
            </a:r>
          </a:p>
        </p:txBody>
      </p:sp>
      <p:pic>
        <p:nvPicPr>
          <p:cNvPr id="14" name="Picture 13">
            <a:extLst>
              <a:ext uri="{FF2B5EF4-FFF2-40B4-BE49-F238E27FC236}">
                <a16:creationId xmlns:a16="http://schemas.microsoft.com/office/drawing/2014/main" id="{5E8AFB3A-7A8B-941F-2B62-844330171E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33305" y="1776179"/>
            <a:ext cx="5942026" cy="411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A green sign with white text&#10;&#10;AI-generated content may be incorrect.">
            <a:extLst>
              <a:ext uri="{FF2B5EF4-FFF2-40B4-BE49-F238E27FC236}">
                <a16:creationId xmlns:a16="http://schemas.microsoft.com/office/drawing/2014/main" id="{DC8B486F-CE9F-1C38-D551-00444FF085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1200" y="1463759"/>
            <a:ext cx="2338947" cy="1513436"/>
          </a:xfrm>
          <a:prstGeom prst="rect">
            <a:avLst/>
          </a:prstGeom>
          <a:noFill/>
          <a:effectLst/>
        </p:spPr>
      </p:pic>
      <p:cxnSp>
        <p:nvCxnSpPr>
          <p:cNvPr id="17" name="Straight Arrow Connector 16">
            <a:extLst>
              <a:ext uri="{FF2B5EF4-FFF2-40B4-BE49-F238E27FC236}">
                <a16:creationId xmlns:a16="http://schemas.microsoft.com/office/drawing/2014/main" id="{910E4FAA-0506-6DFF-4369-CCD80369598D}"/>
              </a:ext>
            </a:extLst>
          </p:cNvPr>
          <p:cNvCxnSpPr/>
          <p:nvPr/>
        </p:nvCxnSpPr>
        <p:spPr bwMode="auto">
          <a:xfrm flipH="1">
            <a:off x="8713553" y="2944490"/>
            <a:ext cx="716280" cy="624840"/>
          </a:xfrm>
          <a:prstGeom prst="straightConnector1">
            <a:avLst/>
          </a:prstGeom>
          <a:ln w="19050">
            <a:solidFill>
              <a:srgbClr val="67D737"/>
            </a:solidFill>
            <a:headEnd type="none" w="sm" len="sm"/>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07466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F7751C-8207-D832-9B30-9D2184FB18D3}"/>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42B99193-3F85-A35F-C49B-FCB648AB2C06}"/>
              </a:ext>
            </a:extLst>
          </p:cNvPr>
          <p:cNvGrpSpPr/>
          <p:nvPr/>
        </p:nvGrpSpPr>
        <p:grpSpPr>
          <a:xfrm>
            <a:off x="0" y="6264772"/>
            <a:ext cx="12192000" cy="623671"/>
            <a:chOff x="0" y="6264772"/>
            <a:chExt cx="12192000" cy="623671"/>
          </a:xfrm>
        </p:grpSpPr>
        <p:sp>
          <p:nvSpPr>
            <p:cNvPr id="6" name="Rectangle 5">
              <a:extLst>
                <a:ext uri="{FF2B5EF4-FFF2-40B4-BE49-F238E27FC236}">
                  <a16:creationId xmlns:a16="http://schemas.microsoft.com/office/drawing/2014/main" id="{4F60FDAC-E447-97C9-D0CA-FD749A61F363}"/>
                </a:ext>
              </a:extLst>
            </p:cNvPr>
            <p:cNvSpPr/>
            <p:nvPr/>
          </p:nvSpPr>
          <p:spPr>
            <a:xfrm>
              <a:off x="0" y="6293045"/>
              <a:ext cx="12192000" cy="574090"/>
            </a:xfrm>
            <a:prstGeom prst="rect">
              <a:avLst/>
            </a:prstGeom>
            <a:solidFill>
              <a:srgbClr val="1537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E156CFEA-2D16-FFD9-C964-446831641A63}"/>
                </a:ext>
              </a:extLst>
            </p:cNvPr>
            <p:cNvPicPr>
              <a:picLocks noChangeAspect="1"/>
            </p:cNvPicPr>
            <p:nvPr/>
          </p:nvPicPr>
          <p:blipFill>
            <a:blip r:embed="rId3"/>
            <a:stretch>
              <a:fillRect/>
            </a:stretch>
          </p:blipFill>
          <p:spPr>
            <a:xfrm>
              <a:off x="6432330" y="6264772"/>
              <a:ext cx="5569526" cy="623671"/>
            </a:xfrm>
            <a:prstGeom prst="rect">
              <a:avLst/>
            </a:prstGeom>
          </p:spPr>
        </p:pic>
      </p:grpSp>
      <p:pic>
        <p:nvPicPr>
          <p:cNvPr id="12" name="Picture 11" descr="A blue and green gradient&#10;&#10;AI-generated content may be incorrect.">
            <a:extLst>
              <a:ext uri="{FF2B5EF4-FFF2-40B4-BE49-F238E27FC236}">
                <a16:creationId xmlns:a16="http://schemas.microsoft.com/office/drawing/2014/main" id="{7708F8F7-6C79-736A-9A6C-9CFA649E7432}"/>
              </a:ext>
            </a:extLst>
          </p:cNvPr>
          <p:cNvPicPr>
            <a:picLocks noChangeAspect="1"/>
          </p:cNvPicPr>
          <p:nvPr/>
        </p:nvPicPr>
        <p:blipFill>
          <a:blip r:embed="rId4"/>
          <a:srcRect l="6135" t="11185" r="6486" b="9603"/>
          <a:stretch/>
        </p:blipFill>
        <p:spPr>
          <a:xfrm>
            <a:off x="-46136" y="0"/>
            <a:ext cx="12238135" cy="1230833"/>
          </a:xfrm>
          <a:prstGeom prst="rect">
            <a:avLst/>
          </a:prstGeom>
        </p:spPr>
      </p:pic>
      <p:sp>
        <p:nvSpPr>
          <p:cNvPr id="13" name="Title 1">
            <a:extLst>
              <a:ext uri="{FF2B5EF4-FFF2-40B4-BE49-F238E27FC236}">
                <a16:creationId xmlns:a16="http://schemas.microsoft.com/office/drawing/2014/main" id="{3042FB10-C5D3-4ACA-F811-6907544A8751}"/>
              </a:ext>
            </a:extLst>
          </p:cNvPr>
          <p:cNvSpPr>
            <a:spLocks noGrp="1"/>
          </p:cNvSpPr>
          <p:nvPr>
            <p:ph type="title"/>
          </p:nvPr>
        </p:nvSpPr>
        <p:spPr>
          <a:xfrm>
            <a:off x="120793" y="133279"/>
            <a:ext cx="11031651" cy="964273"/>
          </a:xfrm>
        </p:spPr>
        <p:txBody>
          <a:bodyPr>
            <a:noAutofit/>
          </a:bodyPr>
          <a:lstStyle/>
          <a:p>
            <a:r>
              <a:rPr lang="en-US" sz="3600" b="1" dirty="0">
                <a:solidFill>
                  <a:schemeClr val="bg1"/>
                </a:solidFill>
                <a:latin typeface="Poppins" pitchFamily="2" charset="77"/>
                <a:cs typeface="Poppins" pitchFamily="2" charset="77"/>
              </a:rPr>
              <a:t>Freight System</a:t>
            </a:r>
            <a:br>
              <a:rPr lang="en-US" sz="3600" b="1" dirty="0">
                <a:solidFill>
                  <a:schemeClr val="bg1"/>
                </a:solidFill>
                <a:latin typeface="Poppins" pitchFamily="2" charset="77"/>
                <a:cs typeface="Poppins" pitchFamily="2" charset="77"/>
              </a:rPr>
            </a:br>
            <a:r>
              <a:rPr lang="en-US" sz="3200" b="1" dirty="0">
                <a:solidFill>
                  <a:schemeClr val="bg1"/>
                </a:solidFill>
                <a:latin typeface="Poppins" pitchFamily="2" charset="77"/>
                <a:cs typeface="Poppins" pitchFamily="2" charset="77"/>
              </a:rPr>
              <a:t>Southeast Michigan</a:t>
            </a:r>
            <a:endParaRPr lang="en-US" sz="3600" b="1" dirty="0">
              <a:solidFill>
                <a:schemeClr val="bg1"/>
              </a:solidFill>
              <a:latin typeface="Poppins" pitchFamily="2" charset="77"/>
              <a:cs typeface="Poppins" pitchFamily="2" charset="77"/>
            </a:endParaRPr>
          </a:p>
        </p:txBody>
      </p:sp>
      <p:sp>
        <p:nvSpPr>
          <p:cNvPr id="39" name="TextBox 38">
            <a:extLst>
              <a:ext uri="{FF2B5EF4-FFF2-40B4-BE49-F238E27FC236}">
                <a16:creationId xmlns:a16="http://schemas.microsoft.com/office/drawing/2014/main" id="{A1239E6D-6D17-7BB5-B08A-0B00CD9EC479}"/>
              </a:ext>
            </a:extLst>
          </p:cNvPr>
          <p:cNvSpPr txBox="1"/>
          <p:nvPr/>
        </p:nvSpPr>
        <p:spPr>
          <a:xfrm>
            <a:off x="6207572" y="5576018"/>
            <a:ext cx="27755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6BD22"/>
                </a:solidFill>
                <a:effectLst/>
                <a:uLnTx/>
                <a:uFillTx/>
                <a:latin typeface="Poppins" panose="00000500000000000000" pitchFamily="2" charset="0"/>
                <a:ea typeface="+mn-ea"/>
                <a:cs typeface="Poppins" panose="00000500000000000000" pitchFamily="2" charset="0"/>
              </a:rPr>
              <a:t>$457 </a:t>
            </a:r>
            <a:r>
              <a:rPr kumimoji="0" lang="en-US" sz="1800" b="0" i="0" u="none" strike="noStrike" kern="1200" cap="none" spc="0" normalizeH="0" baseline="0" noProof="0" dirty="0">
                <a:ln>
                  <a:noFill/>
                </a:ln>
                <a:solidFill>
                  <a:srgbClr val="002060"/>
                </a:solidFill>
                <a:effectLst/>
                <a:uLnTx/>
                <a:uFillTx/>
                <a:latin typeface="Poppins" panose="00000500000000000000" pitchFamily="2" charset="0"/>
                <a:ea typeface="+mn-ea"/>
                <a:cs typeface="Poppins" panose="00000500000000000000" pitchFamily="2" charset="0"/>
              </a:rPr>
              <a:t>billion dollars</a:t>
            </a:r>
          </a:p>
        </p:txBody>
      </p:sp>
      <p:sp>
        <p:nvSpPr>
          <p:cNvPr id="40" name="TextBox 39">
            <a:extLst>
              <a:ext uri="{FF2B5EF4-FFF2-40B4-BE49-F238E27FC236}">
                <a16:creationId xmlns:a16="http://schemas.microsoft.com/office/drawing/2014/main" id="{6F5048A4-D595-9A5D-F417-C5E69A1115E9}"/>
              </a:ext>
            </a:extLst>
          </p:cNvPr>
          <p:cNvSpPr txBox="1"/>
          <p:nvPr/>
        </p:nvSpPr>
        <p:spPr>
          <a:xfrm>
            <a:off x="9360884" y="5576018"/>
            <a:ext cx="277553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6BD22"/>
                </a:solidFill>
                <a:effectLst/>
                <a:uLnTx/>
                <a:uFillTx/>
                <a:latin typeface="Poppins" panose="00000500000000000000" pitchFamily="2" charset="0"/>
                <a:ea typeface="+mn-ea"/>
                <a:cs typeface="Poppins" panose="00000500000000000000" pitchFamily="2" charset="0"/>
              </a:rPr>
              <a:t>204 </a:t>
            </a:r>
            <a:r>
              <a:rPr kumimoji="0" lang="en-US" sz="1800" b="0" i="0" u="none" strike="noStrike" kern="1200" cap="none" spc="0" normalizeH="0" baseline="0" noProof="0" dirty="0">
                <a:ln>
                  <a:noFill/>
                </a:ln>
                <a:solidFill>
                  <a:srgbClr val="002060"/>
                </a:solidFill>
                <a:effectLst/>
                <a:uLnTx/>
                <a:uFillTx/>
                <a:latin typeface="Poppins" panose="00000500000000000000" pitchFamily="2" charset="0"/>
                <a:ea typeface="+mn-ea"/>
                <a:cs typeface="Poppins" panose="00000500000000000000" pitchFamily="2" charset="0"/>
              </a:rPr>
              <a:t>million tons </a:t>
            </a:r>
          </a:p>
        </p:txBody>
      </p:sp>
      <p:pic>
        <p:nvPicPr>
          <p:cNvPr id="41" name="Picture 40" descr="SVG &gt; mass weight - Free SVG Image &amp; Icon. | SVG Silh">
            <a:extLst>
              <a:ext uri="{FF2B5EF4-FFF2-40B4-BE49-F238E27FC236}">
                <a16:creationId xmlns:a16="http://schemas.microsoft.com/office/drawing/2014/main" id="{D439E691-608A-E468-4243-2EFA0A983383}"/>
              </a:ext>
            </a:extLst>
          </p:cNvPr>
          <p:cNvPicPr>
            <a:picLocks noChangeAspect="1"/>
          </p:cNvPicPr>
          <p:nvPr/>
        </p:nvPicPr>
        <p:blipFill>
          <a:blip r:embed="rId5" cstate="print">
            <a:duotone>
              <a:prstClr val="black"/>
              <a:srgbClr val="000066">
                <a:tint val="45000"/>
                <a:satMod val="400000"/>
              </a:srgbClr>
            </a:duotone>
            <a:extLst>
              <a:ext uri="{28A0092B-C50C-407E-A947-70E740481C1C}">
                <a14:useLocalDpi xmlns:a14="http://schemas.microsoft.com/office/drawing/2010/main" val="0"/>
              </a:ext>
            </a:extLst>
          </a:blip>
          <a:stretch>
            <a:fillRect/>
          </a:stretch>
        </p:blipFill>
        <p:spPr>
          <a:xfrm rot="10800000" flipV="1">
            <a:off x="9025004" y="5659572"/>
            <a:ext cx="293982" cy="294556"/>
          </a:xfrm>
          <a:prstGeom prst="rect">
            <a:avLst/>
          </a:prstGeom>
        </p:spPr>
      </p:pic>
      <p:pic>
        <p:nvPicPr>
          <p:cNvPr id="42" name="Picture 41" descr="Hairy 3d Dollar Sign Free Stock Photo - Public Domain Pictures">
            <a:extLst>
              <a:ext uri="{FF2B5EF4-FFF2-40B4-BE49-F238E27FC236}">
                <a16:creationId xmlns:a16="http://schemas.microsoft.com/office/drawing/2014/main" id="{85A97713-7239-359F-EB40-90B5F1832A80}"/>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rcRect l="22683" t="17197" r="20387" b="17201"/>
          <a:stretch/>
        </p:blipFill>
        <p:spPr>
          <a:xfrm>
            <a:off x="5704092" y="5594091"/>
            <a:ext cx="461580" cy="425518"/>
          </a:xfrm>
          <a:prstGeom prst="rect">
            <a:avLst/>
          </a:prstGeom>
        </p:spPr>
      </p:pic>
      <p:sp>
        <p:nvSpPr>
          <p:cNvPr id="43" name="TextBox 42">
            <a:extLst>
              <a:ext uri="{FF2B5EF4-FFF2-40B4-BE49-F238E27FC236}">
                <a16:creationId xmlns:a16="http://schemas.microsoft.com/office/drawing/2014/main" id="{708EAB36-633A-4DBF-47EC-2346C4784583}"/>
              </a:ext>
            </a:extLst>
          </p:cNvPr>
          <p:cNvSpPr txBox="1"/>
          <p:nvPr/>
        </p:nvSpPr>
        <p:spPr>
          <a:xfrm>
            <a:off x="120793" y="5606795"/>
            <a:ext cx="5541399" cy="400110"/>
          </a:xfrm>
          <a:prstGeom prst="rect">
            <a:avLst/>
          </a:prstGeom>
          <a:noFill/>
        </p:spPr>
        <p:txBody>
          <a:bodyPr wrap="square" lIns="91440" tIns="45720" rIns="91440" bIns="45720" anchor="t">
            <a:spAutoFit/>
          </a:bodyPr>
          <a:lstStyle/>
          <a:p>
            <a:pPr marL="0" marR="0" lvl="0" indent="0" algn="ctr" defTabSz="914400" rtl="0" eaLnBrk="1" fontAlgn="base" latinLnBrk="0" hangingPunct="1">
              <a:lnSpc>
                <a:spcPct val="100000"/>
              </a:lnSpc>
              <a:spcBef>
                <a:spcPct val="20000"/>
              </a:spcBef>
              <a:spcAft>
                <a:spcPct val="0"/>
              </a:spcAft>
              <a:buClr>
                <a:srgbClr val="FF8000"/>
              </a:buClr>
              <a:buSzTx/>
              <a:buFontTx/>
              <a:buNone/>
              <a:tabLst/>
              <a:defRPr/>
            </a:pPr>
            <a:r>
              <a:rPr kumimoji="1" lang="en-US" sz="2000" b="1" i="0" u="none" strike="noStrike" kern="0" cap="none" spc="0" normalizeH="0" baseline="0" noProof="0" dirty="0">
                <a:ln>
                  <a:noFill/>
                </a:ln>
                <a:solidFill>
                  <a:srgbClr val="000066"/>
                </a:solidFill>
                <a:effectLst/>
                <a:uLnTx/>
                <a:uFillTx/>
                <a:latin typeface="Poppins" panose="00000500000000000000" pitchFamily="2" charset="0"/>
                <a:ea typeface="+mn-ea"/>
                <a:cs typeface="Poppins" panose="00000500000000000000" pitchFamily="2" charset="0"/>
              </a:rPr>
              <a:t>Freight Value in SEMCOG Region (2022)</a:t>
            </a:r>
          </a:p>
        </p:txBody>
      </p:sp>
      <p:graphicFrame>
        <p:nvGraphicFramePr>
          <p:cNvPr id="45" name="TextBox 22">
            <a:extLst>
              <a:ext uri="{FF2B5EF4-FFF2-40B4-BE49-F238E27FC236}">
                <a16:creationId xmlns:a16="http://schemas.microsoft.com/office/drawing/2014/main" id="{733E5A84-A579-74F5-9B0A-EE7CE57DC9CB}"/>
              </a:ext>
            </a:extLst>
          </p:cNvPr>
          <p:cNvGraphicFramePr/>
          <p:nvPr>
            <p:extLst>
              <p:ext uri="{D42A27DB-BD31-4B8C-83A1-F6EECF244321}">
                <p14:modId xmlns:p14="http://schemas.microsoft.com/office/powerpoint/2010/main" val="4138408328"/>
              </p:ext>
            </p:extLst>
          </p:nvPr>
        </p:nvGraphicFramePr>
        <p:xfrm>
          <a:off x="195086" y="1504011"/>
          <a:ext cx="5865080" cy="3582519"/>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24" name="Picture 23" descr="A map of the state of maine&#10;&#10;Description automatically generated">
            <a:extLst>
              <a:ext uri="{FF2B5EF4-FFF2-40B4-BE49-F238E27FC236}">
                <a16:creationId xmlns:a16="http://schemas.microsoft.com/office/drawing/2014/main" id="{A5ECACD9-FFA3-3433-AF34-76090AEAC34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54160" y="159544"/>
            <a:ext cx="4349564" cy="5165107"/>
          </a:xfrm>
          <a:prstGeom prst="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pic>
      <p:grpSp>
        <p:nvGrpSpPr>
          <p:cNvPr id="25" name="Group 24">
            <a:extLst>
              <a:ext uri="{FF2B5EF4-FFF2-40B4-BE49-F238E27FC236}">
                <a16:creationId xmlns:a16="http://schemas.microsoft.com/office/drawing/2014/main" id="{ED22DE3D-DA2A-9E1F-25C2-26A30661C629}"/>
              </a:ext>
            </a:extLst>
          </p:cNvPr>
          <p:cNvGrpSpPr/>
          <p:nvPr/>
        </p:nvGrpSpPr>
        <p:grpSpPr>
          <a:xfrm>
            <a:off x="7202394" y="421482"/>
            <a:ext cx="3939201" cy="398835"/>
            <a:chOff x="460654" y="96210"/>
            <a:chExt cx="5404425" cy="398835"/>
          </a:xfrm>
        </p:grpSpPr>
        <p:sp>
          <p:nvSpPr>
            <p:cNvPr id="26" name="Rectangle 25">
              <a:extLst>
                <a:ext uri="{FF2B5EF4-FFF2-40B4-BE49-F238E27FC236}">
                  <a16:creationId xmlns:a16="http://schemas.microsoft.com/office/drawing/2014/main" id="{0796896B-7E46-8E6E-0108-4E2E252D4FA0}"/>
                </a:ext>
              </a:extLst>
            </p:cNvPr>
            <p:cNvSpPr/>
            <p:nvPr/>
          </p:nvSpPr>
          <p:spPr>
            <a:xfrm>
              <a:off x="460654" y="96210"/>
              <a:ext cx="5404425" cy="39883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Aptos" panose="02110004020202020204"/>
                <a:ea typeface="+mn-ea"/>
                <a:cs typeface="+mn-cs"/>
              </a:endParaRPr>
            </a:p>
          </p:txBody>
        </p:sp>
        <p:sp>
          <p:nvSpPr>
            <p:cNvPr id="27" name="TextBox 26">
              <a:extLst>
                <a:ext uri="{FF2B5EF4-FFF2-40B4-BE49-F238E27FC236}">
                  <a16:creationId xmlns:a16="http://schemas.microsoft.com/office/drawing/2014/main" id="{A3B1D1BE-A777-ABB7-FFE1-74D3E0CF0701}"/>
                </a:ext>
              </a:extLst>
            </p:cNvPr>
            <p:cNvSpPr txBox="1"/>
            <p:nvPr/>
          </p:nvSpPr>
          <p:spPr>
            <a:xfrm>
              <a:off x="460654" y="96210"/>
              <a:ext cx="3658304" cy="398835"/>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42210" tIns="42210" rIns="42210" bIns="42210" numCol="1" spcCol="1270" anchor="ctr" anchorCtr="0">
              <a:noAutofit/>
            </a:bodyPr>
            <a:lstStyle/>
            <a:p>
              <a:pPr marL="0" marR="0" lvl="0" indent="0" algn="l" defTabSz="622300" rtl="0" eaLnBrk="1" fontAlgn="auto" latinLnBrk="0" hangingPunct="1">
                <a:lnSpc>
                  <a:spcPct val="100000"/>
                </a:lnSpc>
                <a:spcBef>
                  <a:spcPct val="0"/>
                </a:spcBef>
                <a:spcAft>
                  <a:spcPct val="35000"/>
                </a:spcAft>
                <a:buClrTx/>
                <a:buSzTx/>
                <a:buFontTx/>
                <a:buNone/>
                <a:tabLst/>
                <a:defRPr/>
              </a:pPr>
              <a:r>
                <a:rPr kumimoji="1" lang="en-US" sz="1400" b="1" i="0" u="none" strike="noStrike" kern="1200" cap="none" spc="0" normalizeH="0" baseline="0" noProof="0" dirty="0">
                  <a:ln>
                    <a:noFill/>
                  </a:ln>
                  <a:solidFill>
                    <a:prstClr val="black">
                      <a:hueOff val="0"/>
                      <a:satOff val="0"/>
                      <a:lumOff val="0"/>
                      <a:alphaOff val="0"/>
                    </a:prstClr>
                  </a:solidFill>
                  <a:effectLst/>
                  <a:uLnTx/>
                  <a:uFillTx/>
                  <a:latin typeface="Poppins" panose="00000500000000000000" pitchFamily="2" charset="0"/>
                  <a:ea typeface="+mn-ea"/>
                  <a:cs typeface="Poppins" panose="00000500000000000000" pitchFamily="2" charset="0"/>
                </a:rPr>
                <a:t>Southeast Michigan Freight Network Map (Draft)</a:t>
              </a:r>
              <a:endParaRPr kumimoji="0" lang="en-US" sz="1400" b="0" i="0" u="none" strike="noStrike" kern="1200" cap="none" spc="0" normalizeH="0" baseline="0" noProof="0" dirty="0">
                <a:ln>
                  <a:noFill/>
                </a:ln>
                <a:solidFill>
                  <a:prstClr val="black">
                    <a:hueOff val="0"/>
                    <a:satOff val="0"/>
                    <a:lumOff val="0"/>
                    <a:alphaOff val="0"/>
                  </a:prstClr>
                </a:solidFill>
                <a:effectLst/>
                <a:uLnTx/>
                <a:uFillTx/>
                <a:latin typeface="Poppins" panose="00000500000000000000" pitchFamily="2" charset="0"/>
                <a:ea typeface="+mn-ea"/>
                <a:cs typeface="Poppins" panose="00000500000000000000" pitchFamily="2" charset="0"/>
              </a:endParaRPr>
            </a:p>
          </p:txBody>
        </p:sp>
      </p:grpSp>
    </p:spTree>
    <p:extLst>
      <p:ext uri="{BB962C8B-B14F-4D97-AF65-F5344CB8AC3E}">
        <p14:creationId xmlns:p14="http://schemas.microsoft.com/office/powerpoint/2010/main" val="34815872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B1F41F-AC60-2F6D-59ED-0880BC50F86B}"/>
            </a:ext>
          </a:extLst>
        </p:cNvPr>
        <p:cNvGrpSpPr/>
        <p:nvPr/>
      </p:nvGrpSpPr>
      <p:grpSpPr>
        <a:xfrm>
          <a:off x="0" y="0"/>
          <a:ext cx="0" cy="0"/>
          <a:chOff x="0" y="0"/>
          <a:chExt cx="0" cy="0"/>
        </a:xfrm>
      </p:grpSpPr>
      <p:sp>
        <p:nvSpPr>
          <p:cNvPr id="37" name="TextBox 36">
            <a:extLst>
              <a:ext uri="{FF2B5EF4-FFF2-40B4-BE49-F238E27FC236}">
                <a16:creationId xmlns:a16="http://schemas.microsoft.com/office/drawing/2014/main" id="{D660BF5D-213A-44C4-DFB4-5ACAC32C7D03}"/>
              </a:ext>
            </a:extLst>
          </p:cNvPr>
          <p:cNvSpPr txBox="1"/>
          <p:nvPr/>
        </p:nvSpPr>
        <p:spPr>
          <a:xfrm>
            <a:off x="160685" y="1368364"/>
            <a:ext cx="6880017" cy="2363724"/>
          </a:xfrm>
          <a:prstGeom prst="rect">
            <a:avLst/>
          </a:prstGeom>
          <a:noFill/>
        </p:spPr>
        <p:txBody>
          <a:bodyPr wrap="square" lIns="91440" tIns="45720" rIns="91440" bIns="45720" anchor="t">
            <a:spAutoFit/>
          </a:bodyPr>
          <a:lstStyle/>
          <a:p>
            <a:pPr marL="0" marR="0" lvl="0" indent="0" algn="l" defTabSz="914400" rtl="0" eaLnBrk="1" fontAlgn="base" latinLnBrk="0" hangingPunct="1">
              <a:lnSpc>
                <a:spcPct val="100000"/>
              </a:lnSpc>
              <a:spcBef>
                <a:spcPct val="20000"/>
              </a:spcBef>
              <a:spcAft>
                <a:spcPct val="0"/>
              </a:spcAft>
              <a:buClr>
                <a:srgbClr val="FF8000"/>
              </a:buClr>
              <a:buSzTx/>
              <a:buFontTx/>
              <a:buNone/>
              <a:tabLst/>
              <a:defRPr/>
            </a:pPr>
            <a:r>
              <a:rPr kumimoji="1" lang="en-US" sz="1800" b="1" i="0" u="none" strike="noStrike" kern="0" cap="none" spc="0" normalizeH="0" baseline="0" noProof="0" dirty="0">
                <a:ln>
                  <a:noFill/>
                </a:ln>
                <a:solidFill>
                  <a:srgbClr val="000066"/>
                </a:solidFill>
                <a:effectLst/>
                <a:uLnTx/>
                <a:uFillTx/>
                <a:latin typeface="Poppins" panose="00000500000000000000" pitchFamily="2" charset="0"/>
                <a:ea typeface="+mn-ea"/>
                <a:cs typeface="Poppins" panose="00000500000000000000" pitchFamily="2" charset="0"/>
              </a:rPr>
              <a:t>Border Crossings</a:t>
            </a:r>
          </a:p>
          <a:p>
            <a:pPr marL="342900" marR="0" lvl="0" indent="-342900" algn="l" defTabSz="914400" rtl="0" eaLnBrk="1" fontAlgn="base" latinLnBrk="0" hangingPunct="1">
              <a:lnSpc>
                <a:spcPct val="100000"/>
              </a:lnSpc>
              <a:spcBef>
                <a:spcPct val="20000"/>
              </a:spcBef>
              <a:spcAft>
                <a:spcPct val="0"/>
              </a:spcAft>
              <a:buClr>
                <a:srgbClr val="FF8000"/>
              </a:buClr>
              <a:buSzTx/>
              <a:buFont typeface="Arial" panose="020B0604020202020204" pitchFamily="34" charset="0"/>
              <a:buChar char="•"/>
              <a:tabLst/>
              <a:defRPr/>
            </a:pPr>
            <a:r>
              <a:rPr kumimoji="1" lang="en-US" sz="1800" b="0" i="0" u="none" strike="noStrike" kern="0" cap="none" spc="0" normalizeH="0" baseline="0" noProof="0" dirty="0">
                <a:ln>
                  <a:noFill/>
                </a:ln>
                <a:solidFill>
                  <a:srgbClr val="000066"/>
                </a:solidFill>
                <a:effectLst/>
                <a:uLnTx/>
                <a:uFillTx/>
                <a:latin typeface="Poppins" panose="00000500000000000000" pitchFamily="2" charset="0"/>
                <a:ea typeface="+mn-ea"/>
                <a:cs typeface="Poppins" panose="00000500000000000000" pitchFamily="2" charset="0"/>
              </a:rPr>
              <a:t>87-mile border with Southwest Ontario </a:t>
            </a:r>
          </a:p>
          <a:p>
            <a:pPr marL="342900" marR="0" lvl="0" indent="-342900" algn="l" defTabSz="914400" rtl="0" eaLnBrk="1" fontAlgn="base" latinLnBrk="0" hangingPunct="1">
              <a:lnSpc>
                <a:spcPct val="100000"/>
              </a:lnSpc>
              <a:spcBef>
                <a:spcPct val="20000"/>
              </a:spcBef>
              <a:spcAft>
                <a:spcPct val="0"/>
              </a:spcAft>
              <a:buClr>
                <a:srgbClr val="FF8000"/>
              </a:buClr>
              <a:buSzTx/>
              <a:buFont typeface="Arial" panose="020B0604020202020204" pitchFamily="34" charset="0"/>
              <a:buChar char="•"/>
              <a:tabLst/>
              <a:defRPr/>
            </a:pPr>
            <a:r>
              <a:rPr kumimoji="1" lang="en-US" sz="1800" i="0" u="none" strike="noStrike" kern="0" cap="none" spc="0" normalizeH="0" baseline="0" noProof="0" dirty="0">
                <a:ln>
                  <a:noFill/>
                </a:ln>
                <a:solidFill>
                  <a:srgbClr val="000066"/>
                </a:solidFill>
                <a:effectLst/>
                <a:uLnTx/>
                <a:uFillTx/>
                <a:latin typeface="Poppins" panose="00000500000000000000" pitchFamily="2" charset="0"/>
                <a:ea typeface="+mn-ea"/>
                <a:cs typeface="Poppins" panose="00000500000000000000" pitchFamily="2" charset="0"/>
              </a:rPr>
              <a:t>7 international border crossings </a:t>
            </a:r>
          </a:p>
          <a:p>
            <a:pPr marL="800100" lvl="1" indent="-342900" fontAlgn="base">
              <a:spcBef>
                <a:spcPct val="20000"/>
              </a:spcBef>
              <a:spcAft>
                <a:spcPct val="0"/>
              </a:spcAft>
              <a:buClr>
                <a:srgbClr val="FF8000"/>
              </a:buClr>
              <a:buFont typeface="Arial" panose="020B0604020202020204" pitchFamily="34" charset="0"/>
              <a:buChar char="•"/>
              <a:defRPr/>
            </a:pPr>
            <a:r>
              <a:rPr kumimoji="1" lang="en-US" b="0" i="0" u="none" strike="noStrike" kern="0" cap="none" spc="0" normalizeH="0" baseline="0" noProof="0" dirty="0">
                <a:ln>
                  <a:noFill/>
                </a:ln>
                <a:solidFill>
                  <a:srgbClr val="000066"/>
                </a:solidFill>
                <a:effectLst/>
                <a:uLnTx/>
                <a:uFillTx/>
                <a:latin typeface="Poppins" panose="00000500000000000000" pitchFamily="2" charset="0"/>
                <a:ea typeface="+mn-ea"/>
                <a:cs typeface="Poppins" panose="00000500000000000000" pitchFamily="2" charset="0"/>
              </a:rPr>
              <a:t>3 auto/truck crossings</a:t>
            </a:r>
          </a:p>
          <a:p>
            <a:pPr marL="800100" lvl="1" indent="-342900" fontAlgn="base">
              <a:spcBef>
                <a:spcPct val="20000"/>
              </a:spcBef>
              <a:spcAft>
                <a:spcPct val="0"/>
              </a:spcAft>
              <a:buClr>
                <a:srgbClr val="FF8000"/>
              </a:buClr>
              <a:buFont typeface="Arial" panose="020B0604020202020204" pitchFamily="34" charset="0"/>
              <a:buChar char="•"/>
              <a:defRPr/>
            </a:pPr>
            <a:r>
              <a:rPr kumimoji="1" lang="en-US" sz="1800" b="0" i="0" u="none" strike="noStrike" kern="0" cap="none" spc="0" normalizeH="0" baseline="0" noProof="0" dirty="0">
                <a:ln>
                  <a:noFill/>
                </a:ln>
                <a:solidFill>
                  <a:srgbClr val="000066"/>
                </a:solidFill>
                <a:effectLst/>
                <a:uLnTx/>
                <a:uFillTx/>
                <a:latin typeface="Poppins" panose="00000500000000000000" pitchFamily="2" charset="0"/>
                <a:ea typeface="+mn-ea"/>
                <a:cs typeface="Poppins" panose="00000500000000000000" pitchFamily="2" charset="0"/>
              </a:rPr>
              <a:t>2 International Rail Crossings </a:t>
            </a:r>
            <a:endParaRPr kumimoji="0" lang="en-US" sz="1800" b="0" i="0" u="none" strike="noStrike" kern="0" cap="none" spc="0" normalizeH="0" baseline="0" noProof="0" dirty="0">
              <a:ln>
                <a:noFill/>
              </a:ln>
              <a:solidFill>
                <a:srgbClr val="000066"/>
              </a:solidFill>
              <a:effectLst/>
              <a:uLnTx/>
              <a:uFillTx/>
              <a:latin typeface="Poppins" panose="00000500000000000000" pitchFamily="2" charset="0"/>
              <a:ea typeface="+mn-ea"/>
              <a:cs typeface="Poppins" panose="00000500000000000000" pitchFamily="2" charset="0"/>
            </a:endParaRPr>
          </a:p>
          <a:p>
            <a:pPr marL="800100" lvl="1" indent="-342900" fontAlgn="base">
              <a:spcBef>
                <a:spcPct val="20000"/>
              </a:spcBef>
              <a:spcAft>
                <a:spcPct val="0"/>
              </a:spcAft>
              <a:buClr>
                <a:srgbClr val="FF8000"/>
              </a:buClr>
              <a:buFont typeface="Arial" panose="020B0604020202020204" pitchFamily="34" charset="0"/>
              <a:buChar char="•"/>
              <a:defRPr/>
            </a:pPr>
            <a:r>
              <a:rPr kumimoji="1" lang="en-US" kern="0" dirty="0">
                <a:solidFill>
                  <a:srgbClr val="000066"/>
                </a:solidFill>
                <a:latin typeface="Poppins" panose="00000500000000000000" pitchFamily="2" charset="0"/>
                <a:cs typeface="Poppins" panose="00000500000000000000" pitchFamily="2" charset="0"/>
              </a:rPr>
              <a:t>2 Ferry services</a:t>
            </a:r>
            <a:endParaRPr kumimoji="1" lang="en-US" b="0" i="0" u="none" strike="noStrike" kern="0" cap="none" spc="0" normalizeH="0" baseline="0" noProof="0" dirty="0">
              <a:ln>
                <a:noFill/>
              </a:ln>
              <a:solidFill>
                <a:srgbClr val="000066"/>
              </a:solidFill>
              <a:effectLst/>
              <a:uLnTx/>
              <a:uFillTx/>
              <a:latin typeface="Poppins" panose="00000500000000000000" pitchFamily="2" charset="0"/>
              <a:ea typeface="+mn-ea"/>
              <a:cs typeface="Poppins" panose="00000500000000000000" pitchFamily="2" charset="0"/>
            </a:endParaRPr>
          </a:p>
          <a:p>
            <a:pPr marL="342900" marR="0" lvl="0" indent="-342900" algn="l" defTabSz="914400" rtl="0" eaLnBrk="1" fontAlgn="base" latinLnBrk="0" hangingPunct="1">
              <a:lnSpc>
                <a:spcPct val="100000"/>
              </a:lnSpc>
              <a:spcBef>
                <a:spcPct val="20000"/>
              </a:spcBef>
              <a:spcAft>
                <a:spcPct val="0"/>
              </a:spcAft>
              <a:buClr>
                <a:srgbClr val="FF8000"/>
              </a:buClr>
              <a:buSzTx/>
              <a:buFont typeface="Arial" panose="020B0604020202020204" pitchFamily="34" charset="0"/>
              <a:buChar char="•"/>
              <a:tabLst/>
              <a:defRPr/>
            </a:pPr>
            <a:r>
              <a:rPr kumimoji="1" lang="en-US" sz="1800" b="0" i="0" u="none" strike="noStrike" kern="0" cap="none" spc="0" normalizeH="0" baseline="0" noProof="0" dirty="0">
                <a:ln>
                  <a:noFill/>
                </a:ln>
                <a:solidFill>
                  <a:srgbClr val="000066"/>
                </a:solidFill>
                <a:effectLst/>
                <a:uLnTx/>
                <a:uFillTx/>
                <a:latin typeface="Poppins" panose="00000500000000000000" pitchFamily="2" charset="0"/>
                <a:ea typeface="+mn-ea"/>
                <a:cs typeface="Poppins" panose="00000500000000000000" pitchFamily="2" charset="0"/>
              </a:rPr>
              <a:t>Marine Ports -&gt; Great Lakes/St. Lawrence Seaway</a:t>
            </a:r>
          </a:p>
        </p:txBody>
      </p:sp>
      <p:grpSp>
        <p:nvGrpSpPr>
          <p:cNvPr id="5" name="Group 4">
            <a:extLst>
              <a:ext uri="{FF2B5EF4-FFF2-40B4-BE49-F238E27FC236}">
                <a16:creationId xmlns:a16="http://schemas.microsoft.com/office/drawing/2014/main" id="{B4A317CA-3FE7-DCD6-2C1D-F05A3F05361F}"/>
              </a:ext>
            </a:extLst>
          </p:cNvPr>
          <p:cNvGrpSpPr/>
          <p:nvPr/>
        </p:nvGrpSpPr>
        <p:grpSpPr>
          <a:xfrm>
            <a:off x="0" y="6264772"/>
            <a:ext cx="12192000" cy="623671"/>
            <a:chOff x="0" y="6264772"/>
            <a:chExt cx="12192000" cy="623671"/>
          </a:xfrm>
        </p:grpSpPr>
        <p:sp>
          <p:nvSpPr>
            <p:cNvPr id="6" name="Rectangle 5">
              <a:extLst>
                <a:ext uri="{FF2B5EF4-FFF2-40B4-BE49-F238E27FC236}">
                  <a16:creationId xmlns:a16="http://schemas.microsoft.com/office/drawing/2014/main" id="{4BDDDAC2-B803-6835-E12B-04A5C4B6BFCF}"/>
                </a:ext>
              </a:extLst>
            </p:cNvPr>
            <p:cNvSpPr/>
            <p:nvPr/>
          </p:nvSpPr>
          <p:spPr>
            <a:xfrm>
              <a:off x="0" y="6293045"/>
              <a:ext cx="12192000" cy="574090"/>
            </a:xfrm>
            <a:prstGeom prst="rect">
              <a:avLst/>
            </a:prstGeom>
            <a:solidFill>
              <a:srgbClr val="1537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8" name="Picture 7">
              <a:extLst>
                <a:ext uri="{FF2B5EF4-FFF2-40B4-BE49-F238E27FC236}">
                  <a16:creationId xmlns:a16="http://schemas.microsoft.com/office/drawing/2014/main" id="{F643F816-AEA2-96B2-B422-1BF37EFEB206}"/>
                </a:ext>
              </a:extLst>
            </p:cNvPr>
            <p:cNvPicPr>
              <a:picLocks noChangeAspect="1"/>
            </p:cNvPicPr>
            <p:nvPr/>
          </p:nvPicPr>
          <p:blipFill>
            <a:blip r:embed="rId3"/>
            <a:stretch>
              <a:fillRect/>
            </a:stretch>
          </p:blipFill>
          <p:spPr>
            <a:xfrm>
              <a:off x="6432330" y="6264772"/>
              <a:ext cx="5569526" cy="623671"/>
            </a:xfrm>
            <a:prstGeom prst="rect">
              <a:avLst/>
            </a:prstGeom>
          </p:spPr>
        </p:pic>
      </p:grpSp>
      <p:pic>
        <p:nvPicPr>
          <p:cNvPr id="12" name="Picture 11" descr="A blue and green gradient&#10;&#10;AI-generated content may be incorrect.">
            <a:extLst>
              <a:ext uri="{FF2B5EF4-FFF2-40B4-BE49-F238E27FC236}">
                <a16:creationId xmlns:a16="http://schemas.microsoft.com/office/drawing/2014/main" id="{4E8A7CBC-F8B8-0270-77C2-F418CB315CCA}"/>
              </a:ext>
            </a:extLst>
          </p:cNvPr>
          <p:cNvPicPr>
            <a:picLocks noChangeAspect="1"/>
          </p:cNvPicPr>
          <p:nvPr/>
        </p:nvPicPr>
        <p:blipFill>
          <a:blip r:embed="rId4"/>
          <a:srcRect l="6135" t="11185" r="6486" b="9603"/>
          <a:stretch/>
        </p:blipFill>
        <p:spPr>
          <a:xfrm>
            <a:off x="-46136" y="0"/>
            <a:ext cx="12238135" cy="1230833"/>
          </a:xfrm>
          <a:prstGeom prst="rect">
            <a:avLst/>
          </a:prstGeom>
        </p:spPr>
      </p:pic>
      <p:sp>
        <p:nvSpPr>
          <p:cNvPr id="13" name="Title 1">
            <a:extLst>
              <a:ext uri="{FF2B5EF4-FFF2-40B4-BE49-F238E27FC236}">
                <a16:creationId xmlns:a16="http://schemas.microsoft.com/office/drawing/2014/main" id="{463127A0-96AD-7126-1963-859F70D04E69}"/>
              </a:ext>
            </a:extLst>
          </p:cNvPr>
          <p:cNvSpPr>
            <a:spLocks noGrp="1"/>
          </p:cNvSpPr>
          <p:nvPr>
            <p:ph type="title"/>
          </p:nvPr>
        </p:nvSpPr>
        <p:spPr>
          <a:xfrm>
            <a:off x="120793" y="133279"/>
            <a:ext cx="11031651" cy="964273"/>
          </a:xfrm>
        </p:spPr>
        <p:txBody>
          <a:bodyPr>
            <a:noAutofit/>
          </a:bodyPr>
          <a:lstStyle/>
          <a:p>
            <a:r>
              <a:rPr lang="en-US" sz="4000" b="1" dirty="0">
                <a:solidFill>
                  <a:schemeClr val="bg1"/>
                </a:solidFill>
                <a:latin typeface="Poppins" pitchFamily="2" charset="77"/>
                <a:cs typeface="Poppins" pitchFamily="2" charset="77"/>
              </a:rPr>
              <a:t>Freight &amp; International Trade </a:t>
            </a:r>
          </a:p>
        </p:txBody>
      </p:sp>
      <p:pic>
        <p:nvPicPr>
          <p:cNvPr id="27" name="Picture 26" descr="A map of the world&#10;&#10;Description automatically generated">
            <a:extLst>
              <a:ext uri="{FF2B5EF4-FFF2-40B4-BE49-F238E27FC236}">
                <a16:creationId xmlns:a16="http://schemas.microsoft.com/office/drawing/2014/main" id="{8CE7A6AE-952C-5C44-4F64-D7DE6316EBBA}"/>
              </a:ext>
            </a:extLst>
          </p:cNvPr>
          <p:cNvPicPr>
            <a:picLocks noChangeAspect="1"/>
          </p:cNvPicPr>
          <p:nvPr/>
        </p:nvPicPr>
        <p:blipFill>
          <a:blip r:embed="rId5">
            <a:extLst>
              <a:ext uri="{28A0092B-C50C-407E-A947-70E740481C1C}">
                <a14:useLocalDpi xmlns:a14="http://schemas.microsoft.com/office/drawing/2010/main" val="0"/>
              </a:ext>
            </a:extLst>
          </a:blip>
          <a:srcRect l="10316" r="9713" b="906"/>
          <a:stretch/>
        </p:blipFill>
        <p:spPr>
          <a:xfrm>
            <a:off x="7040702" y="1081056"/>
            <a:ext cx="5151297" cy="2852702"/>
          </a:xfrm>
          <a:prstGeom prst="rect">
            <a:avLst/>
          </a:prstGeom>
        </p:spPr>
      </p:pic>
      <p:pic>
        <p:nvPicPr>
          <p:cNvPr id="28" name="Picture 27" descr="A bridge with cranes and a ship in the water&#10;&#10;Description automatically generated">
            <a:extLst>
              <a:ext uri="{FF2B5EF4-FFF2-40B4-BE49-F238E27FC236}">
                <a16:creationId xmlns:a16="http://schemas.microsoft.com/office/drawing/2014/main" id="{7A9AC5AF-79C4-6179-9AA4-9528FE76CC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43143" y="4477154"/>
            <a:ext cx="4248858" cy="2389982"/>
          </a:xfrm>
          <a:prstGeom prst="rect">
            <a:avLst/>
          </a:prstGeom>
        </p:spPr>
      </p:pic>
      <p:pic>
        <p:nvPicPr>
          <p:cNvPr id="29" name="Picture 28" descr="A map of michigan with different colored squares&#10;&#10;Description automatically generated">
            <a:extLst>
              <a:ext uri="{FF2B5EF4-FFF2-40B4-BE49-F238E27FC236}">
                <a16:creationId xmlns:a16="http://schemas.microsoft.com/office/drawing/2014/main" id="{663C52A5-D703-DC72-F9A5-CBDA68391FB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41399" y="4157306"/>
            <a:ext cx="2306671" cy="2537338"/>
          </a:xfrm>
          <a:prstGeom prst="rect">
            <a:avLst/>
          </a:prstGeom>
        </p:spPr>
      </p:pic>
      <p:sp>
        <p:nvSpPr>
          <p:cNvPr id="2" name="TextBox 1">
            <a:extLst>
              <a:ext uri="{FF2B5EF4-FFF2-40B4-BE49-F238E27FC236}">
                <a16:creationId xmlns:a16="http://schemas.microsoft.com/office/drawing/2014/main" id="{EF75A6A1-727B-9C4F-CDAF-92C4B02825BF}"/>
              </a:ext>
            </a:extLst>
          </p:cNvPr>
          <p:cNvSpPr txBox="1"/>
          <p:nvPr/>
        </p:nvSpPr>
        <p:spPr>
          <a:xfrm>
            <a:off x="1050810" y="4755414"/>
            <a:ext cx="393445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76BD22"/>
                </a:solidFill>
                <a:effectLst/>
                <a:uLnTx/>
                <a:uFillTx/>
                <a:latin typeface="Poppins" panose="00000500000000000000" pitchFamily="2" charset="0"/>
                <a:ea typeface="+mn-ea"/>
                <a:cs typeface="Poppins" panose="00000500000000000000" pitchFamily="2" charset="0"/>
              </a:rPr>
              <a:t>36% </a:t>
            </a:r>
            <a:r>
              <a:rPr kumimoji="1" lang="en-US" sz="1800" b="0" i="0" u="none" strike="noStrike" kern="0" cap="none" spc="0" normalizeH="0" baseline="0" noProof="0" dirty="0">
                <a:ln>
                  <a:noFill/>
                </a:ln>
                <a:solidFill>
                  <a:srgbClr val="000066"/>
                </a:solidFill>
                <a:effectLst/>
                <a:uLnTx/>
                <a:uFillTx/>
                <a:latin typeface="Poppins" panose="00000500000000000000" pitchFamily="2" charset="0"/>
                <a:ea typeface="+mn-ea"/>
                <a:cs typeface="Poppins" panose="00000500000000000000" pitchFamily="2" charset="0"/>
              </a:rPr>
              <a:t>of U.S.-Canada border trade crosses through Southeast Michigan ports of entry </a:t>
            </a:r>
          </a:p>
        </p:txBody>
      </p:sp>
      <p:pic>
        <p:nvPicPr>
          <p:cNvPr id="3" name="Picture 2" descr="Settling into DCU – Autism &amp; Uni Toolkit – Dublin City University">
            <a:extLst>
              <a:ext uri="{FF2B5EF4-FFF2-40B4-BE49-F238E27FC236}">
                <a16:creationId xmlns:a16="http://schemas.microsoft.com/office/drawing/2014/main" id="{51A6DB62-C67A-E337-A13D-C3A66F18A442}"/>
              </a:ext>
            </a:extLst>
          </p:cNvPr>
          <p:cNvPicPr>
            <a:picLocks noChangeAspect="1"/>
          </p:cNvPicPr>
          <p:nvPr/>
        </p:nvPicPr>
        <p:blipFill>
          <a:blip r:embed="rId8" cstate="print">
            <a:biLevel thresh="50000"/>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368770" y="4935106"/>
            <a:ext cx="586967" cy="586967"/>
          </a:xfrm>
          <a:prstGeom prst="rect">
            <a:avLst/>
          </a:prstGeom>
        </p:spPr>
      </p:pic>
      <p:sp>
        <p:nvSpPr>
          <p:cNvPr id="4" name="TextBox 3">
            <a:extLst>
              <a:ext uri="{FF2B5EF4-FFF2-40B4-BE49-F238E27FC236}">
                <a16:creationId xmlns:a16="http://schemas.microsoft.com/office/drawing/2014/main" id="{37C0B995-55B8-ABBD-DBA5-DAE1AA6CBEEF}"/>
              </a:ext>
            </a:extLst>
          </p:cNvPr>
          <p:cNvSpPr txBox="1"/>
          <p:nvPr/>
        </p:nvSpPr>
        <p:spPr>
          <a:xfrm>
            <a:off x="6949261" y="1078515"/>
            <a:ext cx="4804988"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highlight>
                  <a:srgbClr val="C0C0C0"/>
                </a:highlight>
                <a:uLnTx/>
                <a:uFillTx/>
                <a:latin typeface="Poppins" panose="00000500000000000000" pitchFamily="2" charset="0"/>
                <a:ea typeface="+mn-ea"/>
                <a:cs typeface="Poppins" panose="00000500000000000000" pitchFamily="2" charset="0"/>
              </a:rPr>
              <a:t>Montreal-Toronto-Windsor-Detroit-Chicago corridor</a:t>
            </a:r>
          </a:p>
        </p:txBody>
      </p:sp>
      <p:sp>
        <p:nvSpPr>
          <p:cNvPr id="7" name="TextBox 6">
            <a:extLst>
              <a:ext uri="{FF2B5EF4-FFF2-40B4-BE49-F238E27FC236}">
                <a16:creationId xmlns:a16="http://schemas.microsoft.com/office/drawing/2014/main" id="{A9A3C3C5-95C5-68AF-0695-3C38C70AA1C6}"/>
              </a:ext>
            </a:extLst>
          </p:cNvPr>
          <p:cNvSpPr txBox="1"/>
          <p:nvPr/>
        </p:nvSpPr>
        <p:spPr>
          <a:xfrm>
            <a:off x="7902802" y="4483739"/>
            <a:ext cx="4804988"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1" u="none" strike="noStrike" kern="1200" cap="none" spc="0" normalizeH="0" baseline="0" noProof="0" dirty="0">
                <a:ln>
                  <a:noFill/>
                </a:ln>
                <a:solidFill>
                  <a:prstClr val="black"/>
                </a:solidFill>
                <a:effectLst/>
                <a:highlight>
                  <a:srgbClr val="C0C0C0"/>
                </a:highlight>
                <a:uLnTx/>
                <a:uFillTx/>
                <a:latin typeface="Poppins" panose="00000500000000000000" pitchFamily="2" charset="0"/>
                <a:ea typeface="+mn-ea"/>
                <a:cs typeface="Poppins" panose="00000500000000000000" pitchFamily="2" charset="0"/>
              </a:rPr>
              <a:t>Gordie Howe Internation Bridge</a:t>
            </a:r>
          </a:p>
        </p:txBody>
      </p:sp>
    </p:spTree>
    <p:extLst>
      <p:ext uri="{BB962C8B-B14F-4D97-AF65-F5344CB8AC3E}">
        <p14:creationId xmlns:p14="http://schemas.microsoft.com/office/powerpoint/2010/main" val="7722600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60746-E7FD-10F4-0344-D71C60B40040}"/>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BEEE58AF-9046-9C7B-63DD-7B907B2D47E5}"/>
              </a:ext>
            </a:extLst>
          </p:cNvPr>
          <p:cNvGrpSpPr/>
          <p:nvPr/>
        </p:nvGrpSpPr>
        <p:grpSpPr>
          <a:xfrm>
            <a:off x="0" y="6264772"/>
            <a:ext cx="12192000" cy="623671"/>
            <a:chOff x="0" y="6264772"/>
            <a:chExt cx="12192000" cy="623671"/>
          </a:xfrm>
        </p:grpSpPr>
        <p:sp>
          <p:nvSpPr>
            <p:cNvPr id="6" name="Rectangle 5">
              <a:extLst>
                <a:ext uri="{FF2B5EF4-FFF2-40B4-BE49-F238E27FC236}">
                  <a16:creationId xmlns:a16="http://schemas.microsoft.com/office/drawing/2014/main" id="{9F12B107-76C2-C1FB-6F10-FE176FCA2E96}"/>
                </a:ext>
              </a:extLst>
            </p:cNvPr>
            <p:cNvSpPr/>
            <p:nvPr/>
          </p:nvSpPr>
          <p:spPr>
            <a:xfrm>
              <a:off x="0" y="6293045"/>
              <a:ext cx="12192000" cy="574090"/>
            </a:xfrm>
            <a:prstGeom prst="rect">
              <a:avLst/>
            </a:prstGeom>
            <a:solidFill>
              <a:srgbClr val="1537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D0E3AAF-79CD-2929-9955-86D261739893}"/>
                </a:ext>
              </a:extLst>
            </p:cNvPr>
            <p:cNvPicPr>
              <a:picLocks noChangeAspect="1"/>
            </p:cNvPicPr>
            <p:nvPr/>
          </p:nvPicPr>
          <p:blipFill>
            <a:blip r:embed="rId3"/>
            <a:stretch>
              <a:fillRect/>
            </a:stretch>
          </p:blipFill>
          <p:spPr>
            <a:xfrm>
              <a:off x="6432330" y="6264772"/>
              <a:ext cx="5569526" cy="623671"/>
            </a:xfrm>
            <a:prstGeom prst="rect">
              <a:avLst/>
            </a:prstGeom>
          </p:spPr>
        </p:pic>
      </p:grpSp>
      <p:pic>
        <p:nvPicPr>
          <p:cNvPr id="12" name="Picture 11" descr="A blue and green gradient&#10;&#10;AI-generated content may be incorrect.">
            <a:extLst>
              <a:ext uri="{FF2B5EF4-FFF2-40B4-BE49-F238E27FC236}">
                <a16:creationId xmlns:a16="http://schemas.microsoft.com/office/drawing/2014/main" id="{7FBDBDA9-A085-21C9-2DED-A55087BD33D6}"/>
              </a:ext>
            </a:extLst>
          </p:cNvPr>
          <p:cNvPicPr>
            <a:picLocks noChangeAspect="1"/>
          </p:cNvPicPr>
          <p:nvPr/>
        </p:nvPicPr>
        <p:blipFill>
          <a:blip r:embed="rId4"/>
          <a:srcRect l="6135" t="11185" r="6486" b="9603"/>
          <a:stretch/>
        </p:blipFill>
        <p:spPr>
          <a:xfrm>
            <a:off x="-46136" y="0"/>
            <a:ext cx="12238135" cy="1230833"/>
          </a:xfrm>
          <a:prstGeom prst="rect">
            <a:avLst/>
          </a:prstGeom>
        </p:spPr>
      </p:pic>
      <p:sp>
        <p:nvSpPr>
          <p:cNvPr id="13" name="Title 1">
            <a:extLst>
              <a:ext uri="{FF2B5EF4-FFF2-40B4-BE49-F238E27FC236}">
                <a16:creationId xmlns:a16="http://schemas.microsoft.com/office/drawing/2014/main" id="{4D5C5273-3503-E3D8-FABB-17F6FB95D278}"/>
              </a:ext>
            </a:extLst>
          </p:cNvPr>
          <p:cNvSpPr>
            <a:spLocks noGrp="1"/>
          </p:cNvSpPr>
          <p:nvPr>
            <p:ph type="title"/>
          </p:nvPr>
        </p:nvSpPr>
        <p:spPr>
          <a:xfrm>
            <a:off x="120793" y="133279"/>
            <a:ext cx="11031651" cy="964273"/>
          </a:xfrm>
        </p:spPr>
        <p:txBody>
          <a:bodyPr>
            <a:noAutofit/>
          </a:bodyPr>
          <a:lstStyle/>
          <a:p>
            <a:r>
              <a:rPr lang="en-US" sz="4000" b="1" dirty="0">
                <a:solidFill>
                  <a:schemeClr val="bg1"/>
                </a:solidFill>
                <a:latin typeface="Poppins" pitchFamily="2" charset="77"/>
                <a:cs typeface="Poppins" pitchFamily="2" charset="77"/>
              </a:rPr>
              <a:t>Freight Projections in Southeast Michigan</a:t>
            </a:r>
          </a:p>
        </p:txBody>
      </p:sp>
      <p:graphicFrame>
        <p:nvGraphicFramePr>
          <p:cNvPr id="27" name="Chart 26">
            <a:extLst>
              <a:ext uri="{FF2B5EF4-FFF2-40B4-BE49-F238E27FC236}">
                <a16:creationId xmlns:a16="http://schemas.microsoft.com/office/drawing/2014/main" id="{0CFC879F-DDA8-E184-F74F-E020BA357654}"/>
              </a:ext>
            </a:extLst>
          </p:cNvPr>
          <p:cNvGraphicFramePr>
            <a:graphicFrameLocks/>
          </p:cNvGraphicFramePr>
          <p:nvPr>
            <p:extLst>
              <p:ext uri="{D42A27DB-BD31-4B8C-83A1-F6EECF244321}">
                <p14:modId xmlns:p14="http://schemas.microsoft.com/office/powerpoint/2010/main" val="1481456357"/>
              </p:ext>
            </p:extLst>
          </p:nvPr>
        </p:nvGraphicFramePr>
        <p:xfrm>
          <a:off x="291193" y="2959328"/>
          <a:ext cx="5468478" cy="3003833"/>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8" name="Chart 27">
            <a:extLst>
              <a:ext uri="{FF2B5EF4-FFF2-40B4-BE49-F238E27FC236}">
                <a16:creationId xmlns:a16="http://schemas.microsoft.com/office/drawing/2014/main" id="{A6701926-D9B6-B73D-5EA5-B84A614DE815}"/>
              </a:ext>
            </a:extLst>
          </p:cNvPr>
          <p:cNvGraphicFramePr>
            <a:graphicFrameLocks/>
          </p:cNvGraphicFramePr>
          <p:nvPr>
            <p:extLst>
              <p:ext uri="{D42A27DB-BD31-4B8C-83A1-F6EECF244321}">
                <p14:modId xmlns:p14="http://schemas.microsoft.com/office/powerpoint/2010/main" val="3929955367"/>
              </p:ext>
            </p:extLst>
          </p:nvPr>
        </p:nvGraphicFramePr>
        <p:xfrm>
          <a:off x="6432330" y="2959329"/>
          <a:ext cx="5569526" cy="3003833"/>
        </p:xfrm>
        <a:graphic>
          <a:graphicData uri="http://schemas.openxmlformats.org/drawingml/2006/chart">
            <c:chart xmlns:c="http://schemas.openxmlformats.org/drawingml/2006/chart" xmlns:r="http://schemas.openxmlformats.org/officeDocument/2006/relationships" r:id="rId6"/>
          </a:graphicData>
        </a:graphic>
      </p:graphicFrame>
      <p:sp>
        <p:nvSpPr>
          <p:cNvPr id="7" name="Arrow: Up 6">
            <a:extLst>
              <a:ext uri="{FF2B5EF4-FFF2-40B4-BE49-F238E27FC236}">
                <a16:creationId xmlns:a16="http://schemas.microsoft.com/office/drawing/2014/main" id="{DA433A3C-F72B-21E0-E477-C6E7898462A2}"/>
              </a:ext>
            </a:extLst>
          </p:cNvPr>
          <p:cNvSpPr/>
          <p:nvPr/>
        </p:nvSpPr>
        <p:spPr>
          <a:xfrm>
            <a:off x="3068200" y="2262122"/>
            <a:ext cx="140677" cy="332706"/>
          </a:xfrm>
          <a:prstGeom prst="up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5252A94-413C-A4C1-1F58-42CD9D8813A9}"/>
              </a:ext>
            </a:extLst>
          </p:cNvPr>
          <p:cNvSpPr txBox="1"/>
          <p:nvPr/>
        </p:nvSpPr>
        <p:spPr>
          <a:xfrm>
            <a:off x="627073" y="2222660"/>
            <a:ext cx="2207157" cy="461665"/>
          </a:xfrm>
          <a:prstGeom prst="rect">
            <a:avLst/>
          </a:prstGeom>
          <a:noFill/>
          <a:ln>
            <a:solidFill>
              <a:srgbClr val="34749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Poppins" panose="00000500000000000000" pitchFamily="2" charset="0"/>
                <a:ea typeface="+mn-ea"/>
                <a:cs typeface="Poppins" panose="00000500000000000000" pitchFamily="2" charset="0"/>
              </a:rPr>
              <a:t>204 </a:t>
            </a:r>
            <a:r>
              <a:rPr kumimoji="0" lang="en-US" sz="1800" b="1" i="0" u="none" strike="noStrike" kern="1200" cap="none" spc="0" normalizeH="0" baseline="0" noProof="0" dirty="0">
                <a:ln>
                  <a:noFill/>
                </a:ln>
                <a:effectLst/>
                <a:uLnTx/>
                <a:uFillTx/>
                <a:latin typeface="Poppins" panose="00000500000000000000" pitchFamily="2" charset="0"/>
                <a:ea typeface="+mn-ea"/>
                <a:cs typeface="Poppins" panose="00000500000000000000" pitchFamily="2" charset="0"/>
              </a:rPr>
              <a:t>million tons </a:t>
            </a:r>
          </a:p>
        </p:txBody>
      </p:sp>
      <p:pic>
        <p:nvPicPr>
          <p:cNvPr id="14" name="Picture 13" descr="SVG &gt; mass weight - Free SVG Image &amp; Icon. | SVG Silh">
            <a:extLst>
              <a:ext uri="{FF2B5EF4-FFF2-40B4-BE49-F238E27FC236}">
                <a16:creationId xmlns:a16="http://schemas.microsoft.com/office/drawing/2014/main" id="{A8A998AF-AEB6-CFC9-291C-77672342119A}"/>
              </a:ext>
            </a:extLst>
          </p:cNvPr>
          <p:cNvPicPr>
            <a:picLocks noChangeAspect="1"/>
          </p:cNvPicPr>
          <p:nvPr/>
        </p:nvPicPr>
        <p:blipFill>
          <a:blip r:embed="rId7" cstate="print">
            <a:duotone>
              <a:prstClr val="black"/>
              <a:srgbClr val="000066">
                <a:tint val="45000"/>
                <a:satMod val="400000"/>
              </a:srgbClr>
            </a:duotone>
            <a:extLst>
              <a:ext uri="{28A0092B-C50C-407E-A947-70E740481C1C}">
                <a14:useLocalDpi xmlns:a14="http://schemas.microsoft.com/office/drawing/2010/main" val="0"/>
              </a:ext>
            </a:extLst>
          </a:blip>
          <a:stretch>
            <a:fillRect/>
          </a:stretch>
        </p:blipFill>
        <p:spPr>
          <a:xfrm rot="10800000" flipV="1">
            <a:off x="291193" y="2306214"/>
            <a:ext cx="233780" cy="294556"/>
          </a:xfrm>
          <a:prstGeom prst="rect">
            <a:avLst/>
          </a:prstGeom>
        </p:spPr>
      </p:pic>
      <p:sp>
        <p:nvSpPr>
          <p:cNvPr id="15" name="TextBox 14">
            <a:extLst>
              <a:ext uri="{FF2B5EF4-FFF2-40B4-BE49-F238E27FC236}">
                <a16:creationId xmlns:a16="http://schemas.microsoft.com/office/drawing/2014/main" id="{8AA99695-C366-BE48-B837-4A274C68DEAF}"/>
              </a:ext>
            </a:extLst>
          </p:cNvPr>
          <p:cNvSpPr txBox="1"/>
          <p:nvPr/>
        </p:nvSpPr>
        <p:spPr>
          <a:xfrm>
            <a:off x="3481294" y="2222660"/>
            <a:ext cx="2207157" cy="461665"/>
          </a:xfrm>
          <a:prstGeom prst="rect">
            <a:avLst/>
          </a:prstGeom>
          <a:noFill/>
          <a:ln>
            <a:solidFill>
              <a:srgbClr val="EC844E"/>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Poppins" panose="00000500000000000000" pitchFamily="2" charset="0"/>
                <a:ea typeface="+mn-ea"/>
                <a:cs typeface="Poppins" panose="00000500000000000000" pitchFamily="2" charset="0"/>
              </a:rPr>
              <a:t>263 </a:t>
            </a:r>
            <a:r>
              <a:rPr kumimoji="0" lang="en-US" sz="1800" b="1" i="0" u="none" strike="noStrike" kern="1200" cap="none" spc="0" normalizeH="0" baseline="0" noProof="0" dirty="0">
                <a:ln>
                  <a:noFill/>
                </a:ln>
                <a:effectLst/>
                <a:uLnTx/>
                <a:uFillTx/>
                <a:latin typeface="Poppins" panose="00000500000000000000" pitchFamily="2" charset="0"/>
                <a:ea typeface="+mn-ea"/>
                <a:cs typeface="Poppins" panose="00000500000000000000" pitchFamily="2" charset="0"/>
              </a:rPr>
              <a:t>million tons </a:t>
            </a:r>
          </a:p>
        </p:txBody>
      </p:sp>
      <p:sp>
        <p:nvSpPr>
          <p:cNvPr id="17" name="TextBox 16">
            <a:extLst>
              <a:ext uri="{FF2B5EF4-FFF2-40B4-BE49-F238E27FC236}">
                <a16:creationId xmlns:a16="http://schemas.microsoft.com/office/drawing/2014/main" id="{71B6B001-837D-4361-030F-641AAFC2FEBC}"/>
              </a:ext>
            </a:extLst>
          </p:cNvPr>
          <p:cNvSpPr txBox="1"/>
          <p:nvPr/>
        </p:nvSpPr>
        <p:spPr>
          <a:xfrm>
            <a:off x="949601" y="1743277"/>
            <a:ext cx="1562100" cy="400110"/>
          </a:xfrm>
          <a:prstGeom prst="rect">
            <a:avLst/>
          </a:prstGeom>
          <a:solidFill>
            <a:srgbClr val="347490"/>
          </a:solidFill>
          <a:ln>
            <a:solidFill>
              <a:schemeClr val="tx1"/>
            </a:solidFill>
          </a:ln>
        </p:spPr>
        <p:txBody>
          <a:bodyPr wrap="square" lIns="91440" tIns="45720" rIns="91440" bIns="45720" anchor="t">
            <a:spAutoFit/>
          </a:bodyPr>
          <a:lstStyle/>
          <a:p>
            <a:pPr marL="0" marR="0" lvl="0" indent="0" algn="ctr" defTabSz="914400" rtl="0" eaLnBrk="1" fontAlgn="base" latinLnBrk="0" hangingPunct="1">
              <a:lnSpc>
                <a:spcPct val="100000"/>
              </a:lnSpc>
              <a:spcBef>
                <a:spcPct val="20000"/>
              </a:spcBef>
              <a:spcAft>
                <a:spcPct val="0"/>
              </a:spcAft>
              <a:buClr>
                <a:srgbClr val="FF8000"/>
              </a:buClr>
              <a:buSzTx/>
              <a:buFontTx/>
              <a:buNone/>
              <a:tabLst/>
              <a:defRPr/>
            </a:pPr>
            <a:r>
              <a:rPr kumimoji="1" lang="en-US" sz="2000" b="1" i="0" u="none" strike="noStrike" kern="0" cap="none" spc="0" normalizeH="0" baseline="0" noProof="0" dirty="0">
                <a:ln>
                  <a:noFill/>
                </a:ln>
                <a:effectLst/>
                <a:uLnTx/>
                <a:uFillTx/>
                <a:latin typeface="Poppins" panose="00000500000000000000" pitchFamily="2" charset="0"/>
                <a:ea typeface="+mn-ea"/>
                <a:cs typeface="Poppins" panose="00000500000000000000" pitchFamily="2" charset="0"/>
              </a:rPr>
              <a:t>2022</a:t>
            </a:r>
          </a:p>
        </p:txBody>
      </p:sp>
      <p:sp>
        <p:nvSpPr>
          <p:cNvPr id="18" name="TextBox 17">
            <a:extLst>
              <a:ext uri="{FF2B5EF4-FFF2-40B4-BE49-F238E27FC236}">
                <a16:creationId xmlns:a16="http://schemas.microsoft.com/office/drawing/2014/main" id="{52144240-034F-A708-0CF2-2ACC0EEE1F2C}"/>
              </a:ext>
            </a:extLst>
          </p:cNvPr>
          <p:cNvSpPr txBox="1"/>
          <p:nvPr/>
        </p:nvSpPr>
        <p:spPr>
          <a:xfrm>
            <a:off x="3803822" y="1734208"/>
            <a:ext cx="1562100" cy="400110"/>
          </a:xfrm>
          <a:prstGeom prst="rect">
            <a:avLst/>
          </a:prstGeom>
          <a:solidFill>
            <a:srgbClr val="EC844E"/>
          </a:solidFill>
          <a:ln>
            <a:solidFill>
              <a:schemeClr val="tx1"/>
            </a:solidFill>
          </a:ln>
        </p:spPr>
        <p:txBody>
          <a:bodyPr wrap="square" lIns="91440" tIns="45720" rIns="91440" bIns="45720" anchor="t">
            <a:spAutoFit/>
          </a:bodyPr>
          <a:lstStyle/>
          <a:p>
            <a:pPr marL="0" marR="0" lvl="0" indent="0" algn="ctr" defTabSz="914400" rtl="0" eaLnBrk="1" fontAlgn="base" latinLnBrk="0" hangingPunct="1">
              <a:lnSpc>
                <a:spcPct val="100000"/>
              </a:lnSpc>
              <a:spcBef>
                <a:spcPct val="20000"/>
              </a:spcBef>
              <a:spcAft>
                <a:spcPct val="0"/>
              </a:spcAft>
              <a:buClr>
                <a:srgbClr val="FF8000"/>
              </a:buClr>
              <a:buSzTx/>
              <a:buFontTx/>
              <a:buNone/>
              <a:tabLst/>
              <a:defRPr/>
            </a:pPr>
            <a:r>
              <a:rPr kumimoji="1" lang="en-US" sz="2000" b="1" i="0" u="none" strike="noStrike" kern="0" cap="none" spc="0" normalizeH="0" baseline="0" noProof="0" dirty="0">
                <a:ln>
                  <a:noFill/>
                </a:ln>
                <a:effectLst/>
                <a:uLnTx/>
                <a:uFillTx/>
                <a:latin typeface="Poppins" panose="00000500000000000000" pitchFamily="2" charset="0"/>
                <a:ea typeface="+mn-ea"/>
                <a:cs typeface="Poppins" panose="00000500000000000000" pitchFamily="2" charset="0"/>
              </a:rPr>
              <a:t>2050</a:t>
            </a:r>
          </a:p>
        </p:txBody>
      </p:sp>
      <p:sp>
        <p:nvSpPr>
          <p:cNvPr id="19" name="Arrow: Up 18">
            <a:extLst>
              <a:ext uri="{FF2B5EF4-FFF2-40B4-BE49-F238E27FC236}">
                <a16:creationId xmlns:a16="http://schemas.microsoft.com/office/drawing/2014/main" id="{41707305-14D4-04F7-E24A-A443A8310842}"/>
              </a:ext>
            </a:extLst>
          </p:cNvPr>
          <p:cNvSpPr/>
          <p:nvPr/>
        </p:nvSpPr>
        <p:spPr>
          <a:xfrm>
            <a:off x="9280556" y="2262122"/>
            <a:ext cx="140677" cy="332706"/>
          </a:xfrm>
          <a:prstGeom prst="upArrow">
            <a:avLst/>
          </a:prstGeom>
          <a:solidFill>
            <a:schemeClr val="accent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648A27C-B792-3A0D-01BE-CA98C7B3A4D6}"/>
              </a:ext>
            </a:extLst>
          </p:cNvPr>
          <p:cNvSpPr txBox="1"/>
          <p:nvPr/>
        </p:nvSpPr>
        <p:spPr>
          <a:xfrm>
            <a:off x="6839429" y="2222660"/>
            <a:ext cx="2207157" cy="461665"/>
          </a:xfrm>
          <a:prstGeom prst="rect">
            <a:avLst/>
          </a:prstGeom>
          <a:noFill/>
          <a:ln>
            <a:solidFill>
              <a:srgbClr val="34749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Poppins" panose="00000500000000000000" pitchFamily="2" charset="0"/>
                <a:ea typeface="+mn-ea"/>
                <a:cs typeface="Poppins" panose="00000500000000000000" pitchFamily="2" charset="0"/>
              </a:rPr>
              <a:t>$457 billion</a:t>
            </a:r>
            <a:endParaRPr kumimoji="0" lang="en-US" sz="1800" b="1" i="0" u="none" strike="noStrike" kern="1200" cap="none" spc="0" normalizeH="0" baseline="0" noProof="0" dirty="0">
              <a:ln>
                <a:noFill/>
              </a:ln>
              <a:effectLst/>
              <a:uLnTx/>
              <a:uFillTx/>
              <a:latin typeface="Poppins" panose="00000500000000000000" pitchFamily="2" charset="0"/>
              <a:ea typeface="+mn-ea"/>
              <a:cs typeface="Poppins" panose="00000500000000000000" pitchFamily="2" charset="0"/>
            </a:endParaRPr>
          </a:p>
        </p:txBody>
      </p:sp>
      <p:sp>
        <p:nvSpPr>
          <p:cNvPr id="22" name="TextBox 21">
            <a:extLst>
              <a:ext uri="{FF2B5EF4-FFF2-40B4-BE49-F238E27FC236}">
                <a16:creationId xmlns:a16="http://schemas.microsoft.com/office/drawing/2014/main" id="{7AFBD733-48BB-7EB5-B533-83443C69894A}"/>
              </a:ext>
            </a:extLst>
          </p:cNvPr>
          <p:cNvSpPr txBox="1"/>
          <p:nvPr/>
        </p:nvSpPr>
        <p:spPr>
          <a:xfrm>
            <a:off x="9693650" y="2222660"/>
            <a:ext cx="2207157" cy="461665"/>
          </a:xfrm>
          <a:prstGeom prst="rect">
            <a:avLst/>
          </a:prstGeom>
          <a:noFill/>
          <a:ln>
            <a:solidFill>
              <a:srgbClr val="EC844E"/>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Poppins" panose="00000500000000000000" pitchFamily="2" charset="0"/>
                <a:ea typeface="+mn-ea"/>
                <a:cs typeface="Poppins" panose="00000500000000000000" pitchFamily="2" charset="0"/>
              </a:rPr>
              <a:t>$702 billion</a:t>
            </a:r>
            <a:endParaRPr kumimoji="0" lang="en-US" sz="1800" b="1" i="0" u="none" strike="noStrike" kern="1200" cap="none" spc="0" normalizeH="0" baseline="0" noProof="0" dirty="0">
              <a:ln>
                <a:noFill/>
              </a:ln>
              <a:effectLst/>
              <a:uLnTx/>
              <a:uFillTx/>
              <a:latin typeface="Poppins" panose="00000500000000000000" pitchFamily="2" charset="0"/>
              <a:ea typeface="+mn-ea"/>
              <a:cs typeface="Poppins" panose="00000500000000000000" pitchFamily="2" charset="0"/>
            </a:endParaRPr>
          </a:p>
        </p:txBody>
      </p:sp>
      <p:sp>
        <p:nvSpPr>
          <p:cNvPr id="23" name="TextBox 22">
            <a:extLst>
              <a:ext uri="{FF2B5EF4-FFF2-40B4-BE49-F238E27FC236}">
                <a16:creationId xmlns:a16="http://schemas.microsoft.com/office/drawing/2014/main" id="{2A490CE4-2349-C56C-0B57-12A47CC0672F}"/>
              </a:ext>
            </a:extLst>
          </p:cNvPr>
          <p:cNvSpPr txBox="1"/>
          <p:nvPr/>
        </p:nvSpPr>
        <p:spPr>
          <a:xfrm>
            <a:off x="7161957" y="1743277"/>
            <a:ext cx="1562100" cy="400110"/>
          </a:xfrm>
          <a:prstGeom prst="rect">
            <a:avLst/>
          </a:prstGeom>
          <a:solidFill>
            <a:srgbClr val="347490"/>
          </a:solidFill>
          <a:ln>
            <a:solidFill>
              <a:schemeClr val="tx1"/>
            </a:solidFill>
          </a:ln>
        </p:spPr>
        <p:txBody>
          <a:bodyPr wrap="square" lIns="91440" tIns="45720" rIns="91440" bIns="45720" anchor="t">
            <a:spAutoFit/>
          </a:bodyPr>
          <a:lstStyle/>
          <a:p>
            <a:pPr marL="0" marR="0" lvl="0" indent="0" algn="ctr" defTabSz="914400" rtl="0" eaLnBrk="1" fontAlgn="base" latinLnBrk="0" hangingPunct="1">
              <a:lnSpc>
                <a:spcPct val="100000"/>
              </a:lnSpc>
              <a:spcBef>
                <a:spcPct val="20000"/>
              </a:spcBef>
              <a:spcAft>
                <a:spcPct val="0"/>
              </a:spcAft>
              <a:buClr>
                <a:srgbClr val="FF8000"/>
              </a:buClr>
              <a:buSzTx/>
              <a:buFontTx/>
              <a:buNone/>
              <a:tabLst/>
              <a:defRPr/>
            </a:pPr>
            <a:r>
              <a:rPr kumimoji="1" lang="en-US" sz="2000" b="1" i="0" u="none" strike="noStrike" kern="0" cap="none" spc="0" normalizeH="0" baseline="0" noProof="0" dirty="0">
                <a:ln>
                  <a:noFill/>
                </a:ln>
                <a:effectLst/>
                <a:uLnTx/>
                <a:uFillTx/>
                <a:latin typeface="Poppins" panose="00000500000000000000" pitchFamily="2" charset="0"/>
                <a:ea typeface="+mn-ea"/>
                <a:cs typeface="Poppins" panose="00000500000000000000" pitchFamily="2" charset="0"/>
              </a:rPr>
              <a:t>2022</a:t>
            </a:r>
          </a:p>
        </p:txBody>
      </p:sp>
      <p:sp>
        <p:nvSpPr>
          <p:cNvPr id="24" name="TextBox 23">
            <a:extLst>
              <a:ext uri="{FF2B5EF4-FFF2-40B4-BE49-F238E27FC236}">
                <a16:creationId xmlns:a16="http://schemas.microsoft.com/office/drawing/2014/main" id="{9C02BED9-8573-9A16-904E-D737373E4698}"/>
              </a:ext>
            </a:extLst>
          </p:cNvPr>
          <p:cNvSpPr txBox="1"/>
          <p:nvPr/>
        </p:nvSpPr>
        <p:spPr>
          <a:xfrm>
            <a:off x="10016178" y="1734208"/>
            <a:ext cx="1562100" cy="400110"/>
          </a:xfrm>
          <a:prstGeom prst="rect">
            <a:avLst/>
          </a:prstGeom>
          <a:solidFill>
            <a:srgbClr val="EC844E"/>
          </a:solidFill>
          <a:ln>
            <a:solidFill>
              <a:schemeClr val="tx1"/>
            </a:solidFill>
          </a:ln>
        </p:spPr>
        <p:txBody>
          <a:bodyPr wrap="square" lIns="91440" tIns="45720" rIns="91440" bIns="45720" anchor="t">
            <a:spAutoFit/>
          </a:bodyPr>
          <a:lstStyle/>
          <a:p>
            <a:pPr marL="0" marR="0" lvl="0" indent="0" algn="ctr" defTabSz="914400" rtl="0" eaLnBrk="1" fontAlgn="base" latinLnBrk="0" hangingPunct="1">
              <a:lnSpc>
                <a:spcPct val="100000"/>
              </a:lnSpc>
              <a:spcBef>
                <a:spcPct val="20000"/>
              </a:spcBef>
              <a:spcAft>
                <a:spcPct val="0"/>
              </a:spcAft>
              <a:buClr>
                <a:srgbClr val="FF8000"/>
              </a:buClr>
              <a:buSzTx/>
              <a:buFontTx/>
              <a:buNone/>
              <a:tabLst/>
              <a:defRPr/>
            </a:pPr>
            <a:r>
              <a:rPr kumimoji="1" lang="en-US" sz="2000" b="1" i="0" u="none" strike="noStrike" kern="0" cap="none" spc="0" normalizeH="0" baseline="0" noProof="0" dirty="0">
                <a:ln>
                  <a:noFill/>
                </a:ln>
                <a:effectLst/>
                <a:uLnTx/>
                <a:uFillTx/>
                <a:latin typeface="Poppins" panose="00000500000000000000" pitchFamily="2" charset="0"/>
                <a:ea typeface="+mn-ea"/>
                <a:cs typeface="Poppins" panose="00000500000000000000" pitchFamily="2" charset="0"/>
              </a:rPr>
              <a:t>2050</a:t>
            </a:r>
          </a:p>
        </p:txBody>
      </p:sp>
      <p:pic>
        <p:nvPicPr>
          <p:cNvPr id="29" name="Picture 28" descr="Hairy 3d Dollar Sign Free Stock Photo - Public Domain Pictures">
            <a:extLst>
              <a:ext uri="{FF2B5EF4-FFF2-40B4-BE49-F238E27FC236}">
                <a16:creationId xmlns:a16="http://schemas.microsoft.com/office/drawing/2014/main" id="{7C179869-5DBB-1A5B-B2A0-E3E8B3E5C0D9}"/>
              </a:ext>
            </a:extLst>
          </p:cNvPr>
          <p:cNvPicPr>
            <a:picLocks noChangeAspect="1"/>
          </p:cNvPicPr>
          <p:nvPr/>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l="22683" t="17197" r="20387" b="17201"/>
          <a:stretch/>
        </p:blipFill>
        <p:spPr>
          <a:xfrm>
            <a:off x="6285107" y="2262122"/>
            <a:ext cx="461580" cy="425518"/>
          </a:xfrm>
          <a:prstGeom prst="rect">
            <a:avLst/>
          </a:prstGeom>
        </p:spPr>
      </p:pic>
    </p:spTree>
    <p:extLst>
      <p:ext uri="{BB962C8B-B14F-4D97-AF65-F5344CB8AC3E}">
        <p14:creationId xmlns:p14="http://schemas.microsoft.com/office/powerpoint/2010/main" val="12305900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74B198-1909-F01A-A380-A7DD3F3FCA8C}"/>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AB12D285-1E9E-57AC-E217-33A34D7D8455}"/>
              </a:ext>
            </a:extLst>
          </p:cNvPr>
          <p:cNvGrpSpPr/>
          <p:nvPr/>
        </p:nvGrpSpPr>
        <p:grpSpPr>
          <a:xfrm>
            <a:off x="0" y="6264772"/>
            <a:ext cx="12192000" cy="623671"/>
            <a:chOff x="0" y="6264772"/>
            <a:chExt cx="12192000" cy="623671"/>
          </a:xfrm>
        </p:grpSpPr>
        <p:sp>
          <p:nvSpPr>
            <p:cNvPr id="6" name="Rectangle 5">
              <a:extLst>
                <a:ext uri="{FF2B5EF4-FFF2-40B4-BE49-F238E27FC236}">
                  <a16:creationId xmlns:a16="http://schemas.microsoft.com/office/drawing/2014/main" id="{84B1F0B4-2E59-FD55-1C4B-9C63556F0622}"/>
                </a:ext>
              </a:extLst>
            </p:cNvPr>
            <p:cNvSpPr/>
            <p:nvPr/>
          </p:nvSpPr>
          <p:spPr>
            <a:xfrm>
              <a:off x="0" y="6293045"/>
              <a:ext cx="12192000" cy="574090"/>
            </a:xfrm>
            <a:prstGeom prst="rect">
              <a:avLst/>
            </a:prstGeom>
            <a:solidFill>
              <a:srgbClr val="1537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3954EC5A-972B-8B0C-4350-2A36595B9E60}"/>
                </a:ext>
              </a:extLst>
            </p:cNvPr>
            <p:cNvPicPr>
              <a:picLocks noChangeAspect="1"/>
            </p:cNvPicPr>
            <p:nvPr/>
          </p:nvPicPr>
          <p:blipFill>
            <a:blip r:embed="rId3"/>
            <a:stretch>
              <a:fillRect/>
            </a:stretch>
          </p:blipFill>
          <p:spPr>
            <a:xfrm>
              <a:off x="6432330" y="6264772"/>
              <a:ext cx="5569526" cy="623671"/>
            </a:xfrm>
            <a:prstGeom prst="rect">
              <a:avLst/>
            </a:prstGeom>
          </p:spPr>
        </p:pic>
      </p:grpSp>
      <p:pic>
        <p:nvPicPr>
          <p:cNvPr id="12" name="Picture 11" descr="A blue and green gradient&#10;&#10;AI-generated content may be incorrect.">
            <a:extLst>
              <a:ext uri="{FF2B5EF4-FFF2-40B4-BE49-F238E27FC236}">
                <a16:creationId xmlns:a16="http://schemas.microsoft.com/office/drawing/2014/main" id="{28D3B482-2AD4-7E3B-C075-ABBD1682D7D2}"/>
              </a:ext>
            </a:extLst>
          </p:cNvPr>
          <p:cNvPicPr>
            <a:picLocks noChangeAspect="1"/>
          </p:cNvPicPr>
          <p:nvPr/>
        </p:nvPicPr>
        <p:blipFill>
          <a:blip r:embed="rId4"/>
          <a:srcRect l="6135" t="11185" r="6486" b="9603"/>
          <a:stretch/>
        </p:blipFill>
        <p:spPr>
          <a:xfrm>
            <a:off x="-46136" y="0"/>
            <a:ext cx="12238135" cy="1230833"/>
          </a:xfrm>
          <a:prstGeom prst="rect">
            <a:avLst/>
          </a:prstGeom>
        </p:spPr>
      </p:pic>
      <p:sp>
        <p:nvSpPr>
          <p:cNvPr id="13" name="Title 1">
            <a:extLst>
              <a:ext uri="{FF2B5EF4-FFF2-40B4-BE49-F238E27FC236}">
                <a16:creationId xmlns:a16="http://schemas.microsoft.com/office/drawing/2014/main" id="{AB075681-D582-CF61-9284-586D5C9D21DE}"/>
              </a:ext>
            </a:extLst>
          </p:cNvPr>
          <p:cNvSpPr>
            <a:spLocks noGrp="1"/>
          </p:cNvSpPr>
          <p:nvPr>
            <p:ph type="title"/>
          </p:nvPr>
        </p:nvSpPr>
        <p:spPr>
          <a:xfrm>
            <a:off x="120793" y="133279"/>
            <a:ext cx="10735275" cy="964273"/>
          </a:xfrm>
        </p:spPr>
        <p:txBody>
          <a:bodyPr>
            <a:noAutofit/>
          </a:bodyPr>
          <a:lstStyle/>
          <a:p>
            <a:r>
              <a:rPr lang="en-US" sz="4000" b="1" dirty="0">
                <a:solidFill>
                  <a:srgbClr val="FFFFFF"/>
                </a:solidFill>
                <a:latin typeface="Poppins" panose="00000500000000000000" pitchFamily="2" charset="0"/>
                <a:cs typeface="Poppins" panose="00000500000000000000" pitchFamily="2" charset="0"/>
              </a:rPr>
              <a:t>Freight Related Industries &amp; Jobs</a:t>
            </a:r>
            <a:endParaRPr lang="en-US" sz="4000" b="1" dirty="0">
              <a:solidFill>
                <a:schemeClr val="bg1"/>
              </a:solidFill>
              <a:latin typeface="Poppins" panose="00000500000000000000" pitchFamily="2" charset="0"/>
              <a:cs typeface="Poppins" panose="00000500000000000000" pitchFamily="2" charset="0"/>
            </a:endParaRPr>
          </a:p>
        </p:txBody>
      </p:sp>
      <p:graphicFrame>
        <p:nvGraphicFramePr>
          <p:cNvPr id="2" name="Table 1">
            <a:extLst>
              <a:ext uri="{FF2B5EF4-FFF2-40B4-BE49-F238E27FC236}">
                <a16:creationId xmlns:a16="http://schemas.microsoft.com/office/drawing/2014/main" id="{F0B4300A-CF15-8588-92AF-F3A7942D641B}"/>
              </a:ext>
            </a:extLst>
          </p:cNvPr>
          <p:cNvGraphicFramePr>
            <a:graphicFrameLocks noGrp="1"/>
          </p:cNvGraphicFramePr>
          <p:nvPr>
            <p:extLst>
              <p:ext uri="{D42A27DB-BD31-4B8C-83A1-F6EECF244321}">
                <p14:modId xmlns:p14="http://schemas.microsoft.com/office/powerpoint/2010/main" val="863514964"/>
              </p:ext>
            </p:extLst>
          </p:nvPr>
        </p:nvGraphicFramePr>
        <p:xfrm>
          <a:off x="247136" y="1577176"/>
          <a:ext cx="5848864" cy="4107705"/>
        </p:xfrm>
        <a:graphic>
          <a:graphicData uri="http://schemas.openxmlformats.org/drawingml/2006/table">
            <a:tbl>
              <a:tblPr/>
              <a:tblGrid>
                <a:gridCol w="3802350">
                  <a:extLst>
                    <a:ext uri="{9D8B030D-6E8A-4147-A177-3AD203B41FA5}">
                      <a16:colId xmlns:a16="http://schemas.microsoft.com/office/drawing/2014/main" val="3209841588"/>
                    </a:ext>
                  </a:extLst>
                </a:gridCol>
                <a:gridCol w="2046514">
                  <a:extLst>
                    <a:ext uri="{9D8B030D-6E8A-4147-A177-3AD203B41FA5}">
                      <a16:colId xmlns:a16="http://schemas.microsoft.com/office/drawing/2014/main" val="2984025597"/>
                    </a:ext>
                  </a:extLst>
                </a:gridCol>
              </a:tblGrid>
              <a:tr h="265258">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l" fontAlgn="ctr"/>
                      <a:r>
                        <a:rPr lang="en-US" sz="1400" b="1" u="none" strike="noStrike">
                          <a:effectLst/>
                          <a:latin typeface="Poppins" panose="00000500000000000000" pitchFamily="2" charset="0"/>
                          <a:cs typeface="Poppins" panose="00000500000000000000" pitchFamily="2" charset="0"/>
                        </a:rPr>
                        <a:t>Job Sector </a:t>
                      </a:r>
                      <a:endParaRPr lang="en-US" sz="1400" b="1" i="0" u="none" strike="noStrike">
                        <a:solidFill>
                          <a:srgbClr val="222222"/>
                        </a:solidFill>
                        <a:effectLst/>
                        <a:latin typeface="Poppins" panose="00000500000000000000" pitchFamily="2" charset="0"/>
                        <a:cs typeface="Poppins" panose="00000500000000000000" pitchFamily="2" charset="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fontAlgn="ctr"/>
                      <a:r>
                        <a:rPr lang="en-US" sz="1400" b="1" u="none" strike="noStrike">
                          <a:effectLst/>
                          <a:latin typeface="Poppins" panose="00000500000000000000" pitchFamily="2" charset="0"/>
                          <a:cs typeface="Poppins" panose="00000500000000000000" pitchFamily="2" charset="0"/>
                        </a:rPr>
                        <a:t>Number of Jobs</a:t>
                      </a:r>
                      <a:endParaRPr lang="en-US" sz="1400" b="1" i="0" u="none" strike="noStrike">
                        <a:solidFill>
                          <a:srgbClr val="222222"/>
                        </a:solidFill>
                        <a:effectLst/>
                        <a:latin typeface="Poppins" panose="00000500000000000000" pitchFamily="2" charset="0"/>
                        <a:cs typeface="Poppins" panose="00000500000000000000" pitchFamily="2" charset="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2920975373"/>
                  </a:ext>
                </a:extLst>
              </a:tr>
              <a:tr h="265258">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l" fontAlgn="ctr"/>
                      <a:r>
                        <a:rPr lang="en-US" sz="1400" u="none" strike="noStrike">
                          <a:effectLst/>
                          <a:highlight>
                            <a:srgbClr val="87CA61"/>
                          </a:highlight>
                          <a:latin typeface="Poppins" panose="00000500000000000000" pitchFamily="2" charset="0"/>
                          <a:cs typeface="Poppins" panose="00000500000000000000" pitchFamily="2" charset="0"/>
                        </a:rPr>
                        <a:t>Nat Res &amp; Construction</a:t>
                      </a:r>
                      <a:endParaRPr lang="en-US" sz="1400" b="0" i="0" u="none" strike="noStrike">
                        <a:solidFill>
                          <a:srgbClr val="222222"/>
                        </a:solidFill>
                        <a:effectLst/>
                        <a:highlight>
                          <a:srgbClr val="87CA61"/>
                        </a:highlight>
                        <a:latin typeface="Poppins" panose="00000500000000000000" pitchFamily="2" charset="0"/>
                        <a:cs typeface="Poppins" panose="00000500000000000000" pitchFamily="2" charset="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fontAlgn="ctr"/>
                      <a:r>
                        <a:rPr lang="en-US" sz="1400" u="none" strike="noStrike">
                          <a:effectLst/>
                          <a:highlight>
                            <a:srgbClr val="87CA61"/>
                          </a:highlight>
                          <a:latin typeface="Poppins" panose="00000500000000000000" pitchFamily="2" charset="0"/>
                          <a:cs typeface="Poppins" panose="00000500000000000000" pitchFamily="2" charset="0"/>
                        </a:rPr>
                        <a:t>139,452</a:t>
                      </a:r>
                      <a:endParaRPr lang="en-US" sz="1400" b="0" i="0" u="none" strike="noStrike">
                        <a:solidFill>
                          <a:srgbClr val="222222"/>
                        </a:solidFill>
                        <a:effectLst/>
                        <a:highlight>
                          <a:srgbClr val="87CA61"/>
                        </a:highlight>
                        <a:latin typeface="Poppins" panose="00000500000000000000" pitchFamily="2" charset="0"/>
                        <a:cs typeface="Poppins" panose="00000500000000000000" pitchFamily="2" charset="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3418199596"/>
                  </a:ext>
                </a:extLst>
              </a:tr>
              <a:tr h="265258">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l" fontAlgn="ctr"/>
                      <a:r>
                        <a:rPr lang="en-US" sz="1400" u="none" strike="noStrike" dirty="0">
                          <a:effectLst/>
                          <a:highlight>
                            <a:srgbClr val="87CA61"/>
                          </a:highlight>
                          <a:latin typeface="Poppins" panose="00000500000000000000" pitchFamily="2" charset="0"/>
                          <a:cs typeface="Poppins" panose="00000500000000000000" pitchFamily="2" charset="0"/>
                        </a:rPr>
                        <a:t>Manufacturing</a:t>
                      </a:r>
                      <a:endParaRPr lang="en-US" sz="1400" b="0" i="0" u="none" strike="noStrike" dirty="0">
                        <a:solidFill>
                          <a:srgbClr val="222222"/>
                        </a:solidFill>
                        <a:effectLst/>
                        <a:highlight>
                          <a:srgbClr val="87CA61"/>
                        </a:highlight>
                        <a:latin typeface="Poppins" panose="00000500000000000000" pitchFamily="2" charset="0"/>
                        <a:cs typeface="Poppins" panose="00000500000000000000" pitchFamily="2" charset="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fontAlgn="ctr"/>
                      <a:r>
                        <a:rPr lang="en-US" sz="1400" u="none" strike="noStrike">
                          <a:effectLst/>
                          <a:highlight>
                            <a:srgbClr val="87CA61"/>
                          </a:highlight>
                          <a:latin typeface="Poppins" panose="00000500000000000000" pitchFamily="2" charset="0"/>
                          <a:cs typeface="Poppins" panose="00000500000000000000" pitchFamily="2" charset="0"/>
                        </a:rPr>
                        <a:t>284,764</a:t>
                      </a:r>
                      <a:endParaRPr lang="en-US" sz="1400" b="0" i="0" u="none" strike="noStrike">
                        <a:solidFill>
                          <a:srgbClr val="222222"/>
                        </a:solidFill>
                        <a:effectLst/>
                        <a:highlight>
                          <a:srgbClr val="87CA61"/>
                        </a:highlight>
                        <a:latin typeface="Poppins" panose="00000500000000000000" pitchFamily="2" charset="0"/>
                        <a:cs typeface="Poppins" panose="00000500000000000000" pitchFamily="2" charset="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75704465"/>
                  </a:ext>
                </a:extLst>
              </a:tr>
              <a:tr h="265258">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l" fontAlgn="ctr"/>
                      <a:r>
                        <a:rPr lang="en-US" sz="1400" u="none" strike="noStrike" dirty="0">
                          <a:effectLst/>
                          <a:highlight>
                            <a:srgbClr val="87CA61"/>
                          </a:highlight>
                          <a:latin typeface="Poppins" panose="00000500000000000000" pitchFamily="2" charset="0"/>
                          <a:cs typeface="Poppins" panose="00000500000000000000" pitchFamily="2" charset="0"/>
                        </a:rPr>
                        <a:t>Wholesale Trade</a:t>
                      </a:r>
                      <a:endParaRPr lang="en-US" sz="1400" b="0" i="0" u="none" strike="noStrike" dirty="0">
                        <a:solidFill>
                          <a:srgbClr val="222222"/>
                        </a:solidFill>
                        <a:effectLst/>
                        <a:highlight>
                          <a:srgbClr val="87CA61"/>
                        </a:highlight>
                        <a:latin typeface="Poppins" panose="00000500000000000000" pitchFamily="2" charset="0"/>
                        <a:cs typeface="Poppins" panose="00000500000000000000" pitchFamily="2" charset="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fontAlgn="ctr"/>
                      <a:r>
                        <a:rPr lang="en-US" sz="1400" u="none" strike="noStrike">
                          <a:effectLst/>
                          <a:highlight>
                            <a:srgbClr val="87CA61"/>
                          </a:highlight>
                          <a:latin typeface="Poppins" panose="00000500000000000000" pitchFamily="2" charset="0"/>
                          <a:cs typeface="Poppins" panose="00000500000000000000" pitchFamily="2" charset="0"/>
                        </a:rPr>
                        <a:t>101,294</a:t>
                      </a:r>
                      <a:endParaRPr lang="en-US" sz="1400" b="0" i="0" u="none" strike="noStrike">
                        <a:solidFill>
                          <a:srgbClr val="222222"/>
                        </a:solidFill>
                        <a:effectLst/>
                        <a:highlight>
                          <a:srgbClr val="87CA61"/>
                        </a:highlight>
                        <a:latin typeface="Poppins" panose="00000500000000000000" pitchFamily="2" charset="0"/>
                        <a:cs typeface="Poppins" panose="00000500000000000000" pitchFamily="2" charset="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3077050636"/>
                  </a:ext>
                </a:extLst>
              </a:tr>
              <a:tr h="265258">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l" fontAlgn="ctr"/>
                      <a:r>
                        <a:rPr lang="en-US" sz="1400" u="none" strike="noStrike" dirty="0">
                          <a:effectLst/>
                          <a:highlight>
                            <a:srgbClr val="87CA61"/>
                          </a:highlight>
                          <a:latin typeface="Poppins" panose="00000500000000000000" pitchFamily="2" charset="0"/>
                          <a:cs typeface="Poppins" panose="00000500000000000000" pitchFamily="2" charset="0"/>
                        </a:rPr>
                        <a:t>Transportation, Warehousing &amp; Utilities</a:t>
                      </a:r>
                      <a:endParaRPr lang="en-US" sz="1400" b="0" i="0" u="none" strike="noStrike" dirty="0">
                        <a:solidFill>
                          <a:srgbClr val="222222"/>
                        </a:solidFill>
                        <a:effectLst/>
                        <a:highlight>
                          <a:srgbClr val="87CA61"/>
                        </a:highlight>
                        <a:latin typeface="Poppins" panose="00000500000000000000" pitchFamily="2" charset="0"/>
                        <a:cs typeface="Poppins" panose="00000500000000000000" pitchFamily="2" charset="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fontAlgn="ctr"/>
                      <a:r>
                        <a:rPr lang="en-US" sz="1400" u="none" strike="noStrike" dirty="0">
                          <a:effectLst/>
                          <a:highlight>
                            <a:srgbClr val="87CA61"/>
                          </a:highlight>
                          <a:latin typeface="Poppins" panose="00000500000000000000" pitchFamily="2" charset="0"/>
                          <a:cs typeface="Poppins" panose="00000500000000000000" pitchFamily="2" charset="0"/>
                        </a:rPr>
                        <a:t>146,550</a:t>
                      </a:r>
                      <a:endParaRPr lang="en-US" sz="1400" b="0" i="0" u="none" strike="noStrike" dirty="0">
                        <a:solidFill>
                          <a:srgbClr val="222222"/>
                        </a:solidFill>
                        <a:effectLst/>
                        <a:highlight>
                          <a:srgbClr val="87CA61"/>
                        </a:highlight>
                        <a:latin typeface="Poppins" panose="00000500000000000000" pitchFamily="2" charset="0"/>
                        <a:cs typeface="Poppins" panose="00000500000000000000" pitchFamily="2" charset="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3871017508"/>
                  </a:ext>
                </a:extLst>
              </a:tr>
              <a:tr h="394093">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l" fontAlgn="ctr"/>
                      <a:r>
                        <a:rPr lang="en-US" sz="1400" u="none" strike="noStrike" kern="1200" dirty="0">
                          <a:solidFill>
                            <a:schemeClr val="dk1"/>
                          </a:solidFill>
                          <a:effectLst/>
                          <a:latin typeface="Poppins" panose="00000500000000000000" pitchFamily="2" charset="0"/>
                          <a:ea typeface="+mn-ea"/>
                          <a:cs typeface="Poppins" panose="00000500000000000000" pitchFamily="2" charset="0"/>
                        </a:rPr>
                        <a:t>Retail Trade</a:t>
                      </a: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fontAlgn="ctr"/>
                      <a:r>
                        <a:rPr lang="en-US" sz="1400" u="none" strike="noStrike" kern="1200" dirty="0">
                          <a:solidFill>
                            <a:schemeClr val="dk1"/>
                          </a:solidFill>
                          <a:effectLst/>
                          <a:latin typeface="Poppins" panose="00000500000000000000" pitchFamily="2" charset="0"/>
                          <a:ea typeface="+mn-ea"/>
                          <a:cs typeface="Poppins" panose="00000500000000000000" pitchFamily="2" charset="0"/>
                        </a:rPr>
                        <a:t>271,928</a:t>
                      </a: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1829196725"/>
                  </a:ext>
                </a:extLst>
              </a:tr>
              <a:tr h="265258">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l" fontAlgn="ctr"/>
                      <a:r>
                        <a:rPr lang="en-US" sz="1400" u="none" strike="noStrike">
                          <a:effectLst/>
                          <a:latin typeface="Poppins" panose="00000500000000000000" pitchFamily="2" charset="0"/>
                          <a:cs typeface="Poppins" panose="00000500000000000000" pitchFamily="2" charset="0"/>
                        </a:rPr>
                        <a:t>Info. &amp; Fin. Activities</a:t>
                      </a:r>
                      <a:endParaRPr lang="en-US" sz="1400" b="0" i="0" u="none" strike="noStrike">
                        <a:solidFill>
                          <a:srgbClr val="222222"/>
                        </a:solidFill>
                        <a:effectLst/>
                        <a:latin typeface="Poppins" panose="00000500000000000000" pitchFamily="2" charset="0"/>
                        <a:cs typeface="Poppins" panose="00000500000000000000" pitchFamily="2" charset="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fontAlgn="ctr"/>
                      <a:r>
                        <a:rPr lang="en-US" sz="1400" u="none" strike="noStrike" dirty="0">
                          <a:effectLst/>
                          <a:latin typeface="Poppins" panose="00000500000000000000" pitchFamily="2" charset="0"/>
                          <a:cs typeface="Poppins" panose="00000500000000000000" pitchFamily="2" charset="0"/>
                        </a:rPr>
                        <a:t>339,886</a:t>
                      </a:r>
                      <a:endParaRPr lang="en-US" sz="1400" b="0" i="0" u="none" strike="noStrike" dirty="0">
                        <a:solidFill>
                          <a:srgbClr val="222222"/>
                        </a:solidFill>
                        <a:effectLst/>
                        <a:latin typeface="Poppins" panose="00000500000000000000" pitchFamily="2" charset="0"/>
                        <a:cs typeface="Poppins" panose="00000500000000000000" pitchFamily="2" charset="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3828331824"/>
                  </a:ext>
                </a:extLst>
              </a:tr>
              <a:tr h="265258">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l" fontAlgn="ctr"/>
                      <a:r>
                        <a:rPr lang="en-US" sz="1400" u="none" strike="noStrike">
                          <a:effectLst/>
                          <a:latin typeface="Poppins" panose="00000500000000000000" pitchFamily="2" charset="0"/>
                          <a:cs typeface="Poppins" panose="00000500000000000000" pitchFamily="2" charset="0"/>
                        </a:rPr>
                        <a:t>Prof./Tech. Serv. &amp; Corp HQ</a:t>
                      </a:r>
                      <a:endParaRPr lang="en-US" sz="1400" b="0" i="0" u="none" strike="noStrike">
                        <a:solidFill>
                          <a:srgbClr val="222222"/>
                        </a:solidFill>
                        <a:effectLst/>
                        <a:latin typeface="Poppins" panose="00000500000000000000" pitchFamily="2" charset="0"/>
                        <a:cs typeface="Poppins" panose="00000500000000000000" pitchFamily="2" charset="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fontAlgn="ctr"/>
                      <a:r>
                        <a:rPr lang="en-US" sz="1400" u="none" strike="noStrike">
                          <a:effectLst/>
                          <a:latin typeface="Poppins" panose="00000500000000000000" pitchFamily="2" charset="0"/>
                          <a:cs typeface="Poppins" panose="00000500000000000000" pitchFamily="2" charset="0"/>
                        </a:rPr>
                        <a:t>355,396</a:t>
                      </a:r>
                      <a:endParaRPr lang="en-US" sz="1400" b="0" i="0" u="none" strike="noStrike">
                        <a:solidFill>
                          <a:srgbClr val="222222"/>
                        </a:solidFill>
                        <a:effectLst/>
                        <a:latin typeface="Poppins" panose="00000500000000000000" pitchFamily="2" charset="0"/>
                        <a:cs typeface="Poppins" panose="00000500000000000000" pitchFamily="2" charset="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722363087"/>
                  </a:ext>
                </a:extLst>
              </a:tr>
              <a:tr h="265258">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l" fontAlgn="ctr"/>
                      <a:r>
                        <a:rPr lang="en-US" sz="1400" u="none" strike="noStrike">
                          <a:effectLst/>
                          <a:latin typeface="Poppins" panose="00000500000000000000" pitchFamily="2" charset="0"/>
                          <a:cs typeface="Poppins" panose="00000500000000000000" pitchFamily="2" charset="0"/>
                        </a:rPr>
                        <a:t>Admin, Supp., &amp; Waste Serv.</a:t>
                      </a:r>
                      <a:endParaRPr lang="en-US" sz="1400" b="0" i="0" u="none" strike="noStrike">
                        <a:solidFill>
                          <a:srgbClr val="222222"/>
                        </a:solidFill>
                        <a:effectLst/>
                        <a:latin typeface="Poppins" panose="00000500000000000000" pitchFamily="2" charset="0"/>
                        <a:cs typeface="Poppins" panose="00000500000000000000" pitchFamily="2" charset="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fontAlgn="ctr"/>
                      <a:r>
                        <a:rPr lang="en-US" sz="1400" u="none" strike="noStrike">
                          <a:effectLst/>
                          <a:latin typeface="Poppins" panose="00000500000000000000" pitchFamily="2" charset="0"/>
                          <a:cs typeface="Poppins" panose="00000500000000000000" pitchFamily="2" charset="0"/>
                        </a:rPr>
                        <a:t>193,512</a:t>
                      </a:r>
                      <a:endParaRPr lang="en-US" sz="1400" b="0" i="0" u="none" strike="noStrike">
                        <a:solidFill>
                          <a:srgbClr val="222222"/>
                        </a:solidFill>
                        <a:effectLst/>
                        <a:latin typeface="Poppins" panose="00000500000000000000" pitchFamily="2" charset="0"/>
                        <a:cs typeface="Poppins" panose="00000500000000000000" pitchFamily="2" charset="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1022597261"/>
                  </a:ext>
                </a:extLst>
              </a:tr>
              <a:tr h="265258">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l" fontAlgn="ctr"/>
                      <a:r>
                        <a:rPr lang="en-US" sz="1400" u="none" strike="noStrike">
                          <a:effectLst/>
                          <a:latin typeface="Poppins" panose="00000500000000000000" pitchFamily="2" charset="0"/>
                          <a:cs typeface="Poppins" panose="00000500000000000000" pitchFamily="2" charset="0"/>
                        </a:rPr>
                        <a:t>Education Services</a:t>
                      </a:r>
                      <a:endParaRPr lang="en-US" sz="1400" b="0" i="0" u="none" strike="noStrike">
                        <a:solidFill>
                          <a:srgbClr val="222222"/>
                        </a:solidFill>
                        <a:effectLst/>
                        <a:latin typeface="Poppins" panose="00000500000000000000" pitchFamily="2" charset="0"/>
                        <a:cs typeface="Poppins" panose="00000500000000000000" pitchFamily="2" charset="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fontAlgn="ctr"/>
                      <a:r>
                        <a:rPr lang="en-US" sz="1400" u="none" strike="noStrike">
                          <a:effectLst/>
                          <a:latin typeface="Poppins" panose="00000500000000000000" pitchFamily="2" charset="0"/>
                          <a:cs typeface="Poppins" panose="00000500000000000000" pitchFamily="2" charset="0"/>
                        </a:rPr>
                        <a:t>196,508</a:t>
                      </a:r>
                      <a:endParaRPr lang="en-US" sz="1400" b="0" i="0" u="none" strike="noStrike">
                        <a:solidFill>
                          <a:srgbClr val="222222"/>
                        </a:solidFill>
                        <a:effectLst/>
                        <a:latin typeface="Poppins" panose="00000500000000000000" pitchFamily="2" charset="0"/>
                        <a:cs typeface="Poppins" panose="00000500000000000000" pitchFamily="2" charset="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131895933"/>
                  </a:ext>
                </a:extLst>
              </a:tr>
              <a:tr h="265258">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l" fontAlgn="ctr"/>
                      <a:r>
                        <a:rPr lang="en-US" sz="1400" u="none" strike="noStrike">
                          <a:effectLst/>
                          <a:latin typeface="Poppins" panose="00000500000000000000" pitchFamily="2" charset="0"/>
                          <a:cs typeface="Poppins" panose="00000500000000000000" pitchFamily="2" charset="0"/>
                        </a:rPr>
                        <a:t>Healthcare Services</a:t>
                      </a:r>
                      <a:endParaRPr lang="en-US" sz="1400" b="0" i="0" u="none" strike="noStrike">
                        <a:solidFill>
                          <a:srgbClr val="222222"/>
                        </a:solidFill>
                        <a:effectLst/>
                        <a:latin typeface="Poppins" panose="00000500000000000000" pitchFamily="2" charset="0"/>
                        <a:cs typeface="Poppins" panose="00000500000000000000" pitchFamily="2" charset="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fontAlgn="ctr"/>
                      <a:r>
                        <a:rPr lang="en-US" sz="1400" u="none" strike="noStrike" dirty="0">
                          <a:effectLst/>
                          <a:latin typeface="Poppins" panose="00000500000000000000" pitchFamily="2" charset="0"/>
                          <a:cs typeface="Poppins" panose="00000500000000000000" pitchFamily="2" charset="0"/>
                        </a:rPr>
                        <a:t>395,637</a:t>
                      </a:r>
                      <a:endParaRPr lang="en-US" sz="1400" b="0" i="0" u="none" strike="noStrike" dirty="0">
                        <a:solidFill>
                          <a:srgbClr val="222222"/>
                        </a:solidFill>
                        <a:effectLst/>
                        <a:latin typeface="Poppins" panose="00000500000000000000" pitchFamily="2" charset="0"/>
                        <a:cs typeface="Poppins" panose="00000500000000000000" pitchFamily="2" charset="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548341432"/>
                  </a:ext>
                </a:extLst>
              </a:tr>
              <a:tr h="265258">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l" fontAlgn="ctr"/>
                      <a:r>
                        <a:rPr lang="en-US" sz="1400" u="none" strike="noStrike">
                          <a:effectLst/>
                          <a:latin typeface="Poppins" panose="00000500000000000000" pitchFamily="2" charset="0"/>
                          <a:cs typeface="Poppins" panose="00000500000000000000" pitchFamily="2" charset="0"/>
                        </a:rPr>
                        <a:t>Leisure and Hospitality</a:t>
                      </a:r>
                      <a:endParaRPr lang="en-US" sz="1400" b="0" i="0" u="none" strike="noStrike">
                        <a:solidFill>
                          <a:srgbClr val="222222"/>
                        </a:solidFill>
                        <a:effectLst/>
                        <a:latin typeface="Poppins" panose="00000500000000000000" pitchFamily="2" charset="0"/>
                        <a:cs typeface="Poppins" panose="00000500000000000000" pitchFamily="2" charset="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fontAlgn="ctr"/>
                      <a:r>
                        <a:rPr lang="en-US" sz="1400" u="none" strike="noStrike">
                          <a:effectLst/>
                          <a:latin typeface="Poppins" panose="00000500000000000000" pitchFamily="2" charset="0"/>
                          <a:cs typeface="Poppins" panose="00000500000000000000" pitchFamily="2" charset="0"/>
                        </a:rPr>
                        <a:t>269,180</a:t>
                      </a:r>
                      <a:endParaRPr lang="en-US" sz="1400" b="0" i="0" u="none" strike="noStrike">
                        <a:solidFill>
                          <a:srgbClr val="222222"/>
                        </a:solidFill>
                        <a:effectLst/>
                        <a:latin typeface="Poppins" panose="00000500000000000000" pitchFamily="2" charset="0"/>
                        <a:cs typeface="Poppins" panose="00000500000000000000" pitchFamily="2" charset="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544386902"/>
                  </a:ext>
                </a:extLst>
              </a:tr>
              <a:tr h="265258">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l" fontAlgn="ctr"/>
                      <a:r>
                        <a:rPr lang="en-US" sz="1400" u="none" strike="noStrike">
                          <a:effectLst/>
                          <a:latin typeface="Poppins" panose="00000500000000000000" pitchFamily="2" charset="0"/>
                          <a:cs typeface="Poppins" panose="00000500000000000000" pitchFamily="2" charset="0"/>
                        </a:rPr>
                        <a:t>Other Services</a:t>
                      </a:r>
                      <a:endParaRPr lang="en-US" sz="1400" b="0" i="0" u="none" strike="noStrike">
                        <a:solidFill>
                          <a:srgbClr val="222222"/>
                        </a:solidFill>
                        <a:effectLst/>
                        <a:latin typeface="Poppins" panose="00000500000000000000" pitchFamily="2" charset="0"/>
                        <a:cs typeface="Poppins" panose="00000500000000000000" pitchFamily="2" charset="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fontAlgn="ctr"/>
                      <a:r>
                        <a:rPr lang="en-US" sz="1400" u="none" strike="noStrike" dirty="0">
                          <a:effectLst/>
                          <a:latin typeface="Poppins" panose="00000500000000000000" pitchFamily="2" charset="0"/>
                          <a:cs typeface="Poppins" panose="00000500000000000000" pitchFamily="2" charset="0"/>
                        </a:rPr>
                        <a:t>170,609</a:t>
                      </a:r>
                      <a:endParaRPr lang="en-US" sz="1400" b="0" i="0" u="none" strike="noStrike" dirty="0">
                        <a:solidFill>
                          <a:srgbClr val="222222"/>
                        </a:solidFill>
                        <a:effectLst/>
                        <a:latin typeface="Poppins" panose="00000500000000000000" pitchFamily="2" charset="0"/>
                        <a:cs typeface="Poppins" panose="00000500000000000000" pitchFamily="2" charset="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40997833"/>
                  </a:ext>
                </a:extLst>
              </a:tr>
              <a:tr h="265258">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l" fontAlgn="ctr"/>
                      <a:r>
                        <a:rPr lang="en-US" sz="1400" u="none" strike="noStrike">
                          <a:effectLst/>
                          <a:latin typeface="Poppins" panose="00000500000000000000" pitchFamily="2" charset="0"/>
                          <a:cs typeface="Poppins" panose="00000500000000000000" pitchFamily="2" charset="0"/>
                        </a:rPr>
                        <a:t>Public Administration</a:t>
                      </a:r>
                      <a:endParaRPr lang="en-US" sz="1400" b="0" i="0" u="none" strike="noStrike">
                        <a:solidFill>
                          <a:srgbClr val="222222"/>
                        </a:solidFill>
                        <a:effectLst/>
                        <a:latin typeface="Poppins" panose="00000500000000000000" pitchFamily="2" charset="0"/>
                        <a:cs typeface="Poppins" panose="00000500000000000000" pitchFamily="2" charset="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fontAlgn="ctr"/>
                      <a:r>
                        <a:rPr lang="en-US" sz="1400" u="none" strike="noStrike">
                          <a:effectLst/>
                          <a:latin typeface="Poppins" panose="00000500000000000000" pitchFamily="2" charset="0"/>
                          <a:cs typeface="Poppins" panose="00000500000000000000" pitchFamily="2" charset="0"/>
                        </a:rPr>
                        <a:t>97,053</a:t>
                      </a:r>
                      <a:endParaRPr lang="en-US" sz="1400" b="0" i="0" u="none" strike="noStrike">
                        <a:solidFill>
                          <a:srgbClr val="222222"/>
                        </a:solidFill>
                        <a:effectLst/>
                        <a:latin typeface="Poppins" panose="00000500000000000000" pitchFamily="2" charset="0"/>
                        <a:cs typeface="Poppins" panose="00000500000000000000" pitchFamily="2" charset="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1345580390"/>
                  </a:ext>
                </a:extLst>
              </a:tr>
              <a:tr h="265258">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l" fontAlgn="ctr"/>
                      <a:r>
                        <a:rPr lang="en-US" sz="1400" b="1" u="none" strike="noStrike">
                          <a:effectLst/>
                          <a:latin typeface="Poppins" panose="00000500000000000000" pitchFamily="2" charset="0"/>
                          <a:cs typeface="Poppins" panose="00000500000000000000" pitchFamily="2" charset="0"/>
                        </a:rPr>
                        <a:t>Total Jobs in SEMCOG Region</a:t>
                      </a:r>
                      <a:endParaRPr lang="en-US" sz="1400" b="1" i="0" u="none" strike="noStrike">
                        <a:solidFill>
                          <a:srgbClr val="222222"/>
                        </a:solidFill>
                        <a:effectLst/>
                        <a:latin typeface="Poppins" panose="00000500000000000000" pitchFamily="2" charset="0"/>
                        <a:cs typeface="Poppins" panose="00000500000000000000" pitchFamily="2" charset="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tc>
                  <a:txBody>
                    <a:bodyPr/>
                    <a:lstStyle>
                      <a:lvl1pPr marL="0" algn="l" defTabSz="914400" rtl="0" eaLnBrk="1" latinLnBrk="0" hangingPunct="1">
                        <a:defRPr sz="1800" kern="1200">
                          <a:solidFill>
                            <a:schemeClr val="dk1"/>
                          </a:solidFill>
                          <a:latin typeface="Times New Roman"/>
                        </a:defRPr>
                      </a:lvl1pPr>
                      <a:lvl2pPr marL="457200" algn="l" defTabSz="914400" rtl="0" eaLnBrk="1" latinLnBrk="0" hangingPunct="1">
                        <a:defRPr sz="1800" kern="1200">
                          <a:solidFill>
                            <a:schemeClr val="dk1"/>
                          </a:solidFill>
                          <a:latin typeface="Times New Roman"/>
                        </a:defRPr>
                      </a:lvl2pPr>
                      <a:lvl3pPr marL="914400" algn="l" defTabSz="914400" rtl="0" eaLnBrk="1" latinLnBrk="0" hangingPunct="1">
                        <a:defRPr sz="1800" kern="1200">
                          <a:solidFill>
                            <a:schemeClr val="dk1"/>
                          </a:solidFill>
                          <a:latin typeface="Times New Roman"/>
                        </a:defRPr>
                      </a:lvl3pPr>
                      <a:lvl4pPr marL="1371600" algn="l" defTabSz="914400" rtl="0" eaLnBrk="1" latinLnBrk="0" hangingPunct="1">
                        <a:defRPr sz="1800" kern="1200">
                          <a:solidFill>
                            <a:schemeClr val="dk1"/>
                          </a:solidFill>
                          <a:latin typeface="Times New Roman"/>
                        </a:defRPr>
                      </a:lvl4pPr>
                      <a:lvl5pPr marL="1828800" algn="l" defTabSz="914400" rtl="0" eaLnBrk="1" latinLnBrk="0" hangingPunct="1">
                        <a:defRPr sz="1800" kern="1200">
                          <a:solidFill>
                            <a:schemeClr val="dk1"/>
                          </a:solidFill>
                          <a:latin typeface="Times New Roman"/>
                        </a:defRPr>
                      </a:lvl5pPr>
                      <a:lvl6pPr marL="2286000" algn="l" defTabSz="914400" rtl="0" eaLnBrk="1" latinLnBrk="0" hangingPunct="1">
                        <a:defRPr sz="1800" kern="1200">
                          <a:solidFill>
                            <a:schemeClr val="dk1"/>
                          </a:solidFill>
                          <a:latin typeface="Times New Roman"/>
                        </a:defRPr>
                      </a:lvl6pPr>
                      <a:lvl7pPr marL="2743200" algn="l" defTabSz="914400" rtl="0" eaLnBrk="1" latinLnBrk="0" hangingPunct="1">
                        <a:defRPr sz="1800" kern="1200">
                          <a:solidFill>
                            <a:schemeClr val="dk1"/>
                          </a:solidFill>
                          <a:latin typeface="Times New Roman"/>
                        </a:defRPr>
                      </a:lvl7pPr>
                      <a:lvl8pPr marL="3200400" algn="l" defTabSz="914400" rtl="0" eaLnBrk="1" latinLnBrk="0" hangingPunct="1">
                        <a:defRPr sz="1800" kern="1200">
                          <a:solidFill>
                            <a:schemeClr val="dk1"/>
                          </a:solidFill>
                          <a:latin typeface="Times New Roman"/>
                        </a:defRPr>
                      </a:lvl8pPr>
                      <a:lvl9pPr marL="3657600" algn="l" defTabSz="914400" rtl="0" eaLnBrk="1" latinLnBrk="0" hangingPunct="1">
                        <a:defRPr sz="1800" kern="1200">
                          <a:solidFill>
                            <a:schemeClr val="dk1"/>
                          </a:solidFill>
                          <a:latin typeface="Times New Roman"/>
                        </a:defRPr>
                      </a:lvl9pPr>
                    </a:lstStyle>
                    <a:p>
                      <a:pPr algn="ctr" fontAlgn="ctr"/>
                      <a:r>
                        <a:rPr lang="en-US" sz="1400" b="1" u="none" strike="noStrike" dirty="0">
                          <a:effectLst/>
                          <a:latin typeface="Poppins" panose="00000500000000000000" pitchFamily="2" charset="0"/>
                          <a:cs typeface="Poppins" panose="00000500000000000000" pitchFamily="2" charset="0"/>
                        </a:rPr>
                        <a:t>2,961,769</a:t>
                      </a:r>
                      <a:endParaRPr lang="en-US" sz="1400" b="1" i="0" u="none" strike="noStrike" dirty="0">
                        <a:solidFill>
                          <a:srgbClr val="222222"/>
                        </a:solidFill>
                        <a:effectLst/>
                        <a:latin typeface="Poppins" panose="00000500000000000000" pitchFamily="2" charset="0"/>
                        <a:cs typeface="Poppins" panose="00000500000000000000" pitchFamily="2" charset="0"/>
                      </a:endParaRPr>
                    </a:p>
                  </a:txBody>
                  <a:tcPr marL="7620" marR="7620" marT="7620" marB="0" anchor="ctr">
                    <a:lnL w="12700" cmpd="sng">
                      <a:solidFill>
                        <a:srgbClr val="FFFFFF"/>
                      </a:solidFill>
                    </a:lnL>
                    <a:lnR w="12700" cmpd="sng">
                      <a:solidFill>
                        <a:srgbClr val="FFFFFF"/>
                      </a:solidFill>
                    </a:lnR>
                    <a:lnT w="12700" cmpd="sng">
                      <a:solidFill>
                        <a:srgbClr val="FFFFFF"/>
                      </a:solidFill>
                    </a:lnT>
                    <a:lnB w="12700" cmpd="sng">
                      <a:solidFill>
                        <a:srgbClr val="FFFFFF"/>
                      </a:solidFill>
                    </a:lnB>
                    <a:lnTlToBr w="12700" cmpd="sng">
                      <a:noFill/>
                      <a:prstDash val="solid"/>
                    </a:lnTlToBr>
                    <a:lnBlToTr w="12700" cmpd="sng">
                      <a:noFill/>
                      <a:prstDash val="solid"/>
                    </a:lnBlToTr>
                    <a:solidFill>
                      <a:srgbClr val="FFFFFF">
                        <a:lumMod val="85000"/>
                      </a:srgbClr>
                    </a:solidFill>
                  </a:tcPr>
                </a:tc>
                <a:extLst>
                  <a:ext uri="{0D108BD9-81ED-4DB2-BD59-A6C34878D82A}">
                    <a16:rowId xmlns:a16="http://schemas.microsoft.com/office/drawing/2014/main" val="2945240762"/>
                  </a:ext>
                </a:extLst>
              </a:tr>
            </a:tbl>
          </a:graphicData>
        </a:graphic>
      </p:graphicFrame>
      <p:graphicFrame>
        <p:nvGraphicFramePr>
          <p:cNvPr id="3" name="Chart 2">
            <a:extLst>
              <a:ext uri="{FF2B5EF4-FFF2-40B4-BE49-F238E27FC236}">
                <a16:creationId xmlns:a16="http://schemas.microsoft.com/office/drawing/2014/main" id="{D0E73E56-AE3E-3614-4CF4-CA289362FF7D}"/>
              </a:ext>
            </a:extLst>
          </p:cNvPr>
          <p:cNvGraphicFramePr>
            <a:graphicFrameLocks/>
          </p:cNvGraphicFramePr>
          <p:nvPr>
            <p:extLst>
              <p:ext uri="{D42A27DB-BD31-4B8C-83A1-F6EECF244321}">
                <p14:modId xmlns:p14="http://schemas.microsoft.com/office/powerpoint/2010/main" val="2485893465"/>
              </p:ext>
            </p:extLst>
          </p:nvPr>
        </p:nvGraphicFramePr>
        <p:xfrm>
          <a:off x="6696335" y="1577176"/>
          <a:ext cx="5149675" cy="3502470"/>
        </p:xfrm>
        <a:graphic>
          <a:graphicData uri="http://schemas.openxmlformats.org/drawingml/2006/chart">
            <c:chart xmlns:c="http://schemas.openxmlformats.org/drawingml/2006/chart" xmlns:r="http://schemas.openxmlformats.org/officeDocument/2006/relationships" r:id="rId5"/>
          </a:graphicData>
        </a:graphic>
      </p:graphicFrame>
      <p:sp>
        <p:nvSpPr>
          <p:cNvPr id="4" name="TextBox 3">
            <a:extLst>
              <a:ext uri="{FF2B5EF4-FFF2-40B4-BE49-F238E27FC236}">
                <a16:creationId xmlns:a16="http://schemas.microsoft.com/office/drawing/2014/main" id="{7F272A33-37DC-72BA-ECEE-88BADEF20746}"/>
              </a:ext>
            </a:extLst>
          </p:cNvPr>
          <p:cNvSpPr txBox="1"/>
          <p:nvPr/>
        </p:nvSpPr>
        <p:spPr>
          <a:xfrm>
            <a:off x="6432330" y="5210543"/>
            <a:ext cx="5064726" cy="307777"/>
          </a:xfrm>
          <a:prstGeom prst="rect">
            <a:avLst/>
          </a:prstGeom>
          <a:noFill/>
        </p:spPr>
        <p:txBody>
          <a:bodyPr wrap="square">
            <a:spAutoFit/>
          </a:bodyPr>
          <a:lstStyle/>
          <a:p>
            <a:pPr algn="r" fontAlgn="base">
              <a:spcBef>
                <a:spcPct val="20000"/>
              </a:spcBef>
              <a:spcAft>
                <a:spcPct val="0"/>
              </a:spcAft>
              <a:buClr>
                <a:srgbClr val="FF8000"/>
              </a:buClr>
              <a:defRPr/>
            </a:pPr>
            <a:r>
              <a:rPr kumimoji="1" lang="en-US" sz="1400" kern="0" dirty="0">
                <a:solidFill>
                  <a:srgbClr val="000066"/>
                </a:solidFill>
                <a:latin typeface="Poppins" panose="00000500000000000000" pitchFamily="2" charset="0"/>
                <a:cs typeface="Poppins" panose="00000500000000000000" pitchFamily="2" charset="0"/>
              </a:rPr>
              <a:t>Total Jobs in SEMCOG Region (2019) = </a:t>
            </a:r>
            <a:r>
              <a:rPr kumimoji="1" lang="en-US" sz="1400" b="1" kern="0" dirty="0">
                <a:solidFill>
                  <a:srgbClr val="000066"/>
                </a:solidFill>
                <a:latin typeface="Poppins" panose="00000500000000000000" pitchFamily="2" charset="0"/>
                <a:cs typeface="Poppins" panose="00000500000000000000" pitchFamily="2" charset="0"/>
              </a:rPr>
              <a:t>2,961,769</a:t>
            </a:r>
          </a:p>
        </p:txBody>
      </p:sp>
      <p:sp>
        <p:nvSpPr>
          <p:cNvPr id="7" name="TextBox 6">
            <a:extLst>
              <a:ext uri="{FF2B5EF4-FFF2-40B4-BE49-F238E27FC236}">
                <a16:creationId xmlns:a16="http://schemas.microsoft.com/office/drawing/2014/main" id="{DEDF8241-680B-0853-A52F-8BDF765CA9E3}"/>
              </a:ext>
            </a:extLst>
          </p:cNvPr>
          <p:cNvSpPr txBox="1"/>
          <p:nvPr/>
        </p:nvSpPr>
        <p:spPr>
          <a:xfrm>
            <a:off x="7209570" y="5518320"/>
            <a:ext cx="4287486" cy="307777"/>
          </a:xfrm>
          <a:prstGeom prst="rect">
            <a:avLst/>
          </a:prstGeom>
          <a:noFill/>
        </p:spPr>
        <p:txBody>
          <a:bodyPr wrap="square">
            <a:spAutoFit/>
          </a:bodyPr>
          <a:lstStyle/>
          <a:p>
            <a:pPr algn="r" fontAlgn="base">
              <a:spcBef>
                <a:spcPct val="20000"/>
              </a:spcBef>
              <a:spcAft>
                <a:spcPct val="0"/>
              </a:spcAft>
              <a:buClr>
                <a:srgbClr val="FF8000"/>
              </a:buClr>
              <a:defRPr/>
            </a:pPr>
            <a:r>
              <a:rPr kumimoji="1" lang="en-US" sz="1400" kern="0" dirty="0">
                <a:solidFill>
                  <a:srgbClr val="000066"/>
                </a:solidFill>
                <a:latin typeface="Poppins" panose="00000500000000000000" pitchFamily="2" charset="0"/>
                <a:cs typeface="Poppins" panose="00000500000000000000" pitchFamily="2" charset="0"/>
              </a:rPr>
              <a:t>Freight-Related Jobs (2019) = </a:t>
            </a:r>
            <a:r>
              <a:rPr kumimoji="1" lang="en-US" sz="1400" b="1" kern="0" dirty="0">
                <a:solidFill>
                  <a:srgbClr val="000066"/>
                </a:solidFill>
                <a:latin typeface="Poppins" panose="00000500000000000000" pitchFamily="2" charset="0"/>
                <a:cs typeface="Poppins" panose="00000500000000000000" pitchFamily="2" charset="0"/>
              </a:rPr>
              <a:t>672,060</a:t>
            </a:r>
          </a:p>
        </p:txBody>
      </p:sp>
    </p:spTree>
    <p:extLst>
      <p:ext uri="{BB962C8B-B14F-4D97-AF65-F5344CB8AC3E}">
        <p14:creationId xmlns:p14="http://schemas.microsoft.com/office/powerpoint/2010/main" val="844511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1E895-3484-D0F5-FC4D-847E6136B275}"/>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C2B37185-0BFF-8093-CC0D-314BAAFC3D70}"/>
              </a:ext>
            </a:extLst>
          </p:cNvPr>
          <p:cNvGrpSpPr/>
          <p:nvPr/>
        </p:nvGrpSpPr>
        <p:grpSpPr>
          <a:xfrm>
            <a:off x="0" y="6264772"/>
            <a:ext cx="12192000" cy="623671"/>
            <a:chOff x="0" y="6264772"/>
            <a:chExt cx="12192000" cy="623671"/>
          </a:xfrm>
        </p:grpSpPr>
        <p:sp>
          <p:nvSpPr>
            <p:cNvPr id="6" name="Rectangle 5">
              <a:extLst>
                <a:ext uri="{FF2B5EF4-FFF2-40B4-BE49-F238E27FC236}">
                  <a16:creationId xmlns:a16="http://schemas.microsoft.com/office/drawing/2014/main" id="{145B4279-BE75-2A83-5022-6B991B45D23A}"/>
                </a:ext>
              </a:extLst>
            </p:cNvPr>
            <p:cNvSpPr/>
            <p:nvPr/>
          </p:nvSpPr>
          <p:spPr>
            <a:xfrm>
              <a:off x="0" y="6293045"/>
              <a:ext cx="12192000" cy="574090"/>
            </a:xfrm>
            <a:prstGeom prst="rect">
              <a:avLst/>
            </a:prstGeom>
            <a:solidFill>
              <a:srgbClr val="1537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35F03C6-7A94-89C7-8DBB-6C9CD5799A70}"/>
                </a:ext>
              </a:extLst>
            </p:cNvPr>
            <p:cNvPicPr>
              <a:picLocks noChangeAspect="1"/>
            </p:cNvPicPr>
            <p:nvPr/>
          </p:nvPicPr>
          <p:blipFill>
            <a:blip r:embed="rId3"/>
            <a:stretch>
              <a:fillRect/>
            </a:stretch>
          </p:blipFill>
          <p:spPr>
            <a:xfrm>
              <a:off x="6432330" y="6264772"/>
              <a:ext cx="5569526" cy="623671"/>
            </a:xfrm>
            <a:prstGeom prst="rect">
              <a:avLst/>
            </a:prstGeom>
          </p:spPr>
        </p:pic>
      </p:grpSp>
      <p:pic>
        <p:nvPicPr>
          <p:cNvPr id="12" name="Picture 11" descr="A blue and green gradient&#10;&#10;AI-generated content may be incorrect.">
            <a:extLst>
              <a:ext uri="{FF2B5EF4-FFF2-40B4-BE49-F238E27FC236}">
                <a16:creationId xmlns:a16="http://schemas.microsoft.com/office/drawing/2014/main" id="{0B74A023-E678-8E1C-AE13-0D56D54D618C}"/>
              </a:ext>
            </a:extLst>
          </p:cNvPr>
          <p:cNvPicPr>
            <a:picLocks noChangeAspect="1"/>
          </p:cNvPicPr>
          <p:nvPr/>
        </p:nvPicPr>
        <p:blipFill>
          <a:blip r:embed="rId4"/>
          <a:srcRect l="6135" t="11185" r="6486" b="9603"/>
          <a:stretch/>
        </p:blipFill>
        <p:spPr>
          <a:xfrm>
            <a:off x="-46136" y="0"/>
            <a:ext cx="12238135" cy="1230833"/>
          </a:xfrm>
          <a:prstGeom prst="rect">
            <a:avLst/>
          </a:prstGeom>
        </p:spPr>
      </p:pic>
      <p:sp>
        <p:nvSpPr>
          <p:cNvPr id="13" name="Title 1">
            <a:extLst>
              <a:ext uri="{FF2B5EF4-FFF2-40B4-BE49-F238E27FC236}">
                <a16:creationId xmlns:a16="http://schemas.microsoft.com/office/drawing/2014/main" id="{007EF8B7-3DFA-A013-2759-084E13FEE334}"/>
              </a:ext>
            </a:extLst>
          </p:cNvPr>
          <p:cNvSpPr>
            <a:spLocks noGrp="1"/>
          </p:cNvSpPr>
          <p:nvPr>
            <p:ph type="title"/>
          </p:nvPr>
        </p:nvSpPr>
        <p:spPr>
          <a:xfrm>
            <a:off x="120793" y="133279"/>
            <a:ext cx="10735275" cy="964273"/>
          </a:xfrm>
        </p:spPr>
        <p:txBody>
          <a:bodyPr>
            <a:noAutofit/>
          </a:bodyPr>
          <a:lstStyle/>
          <a:p>
            <a:r>
              <a:rPr lang="en-US" sz="4000" b="1" dirty="0">
                <a:solidFill>
                  <a:schemeClr val="bg1"/>
                </a:solidFill>
                <a:latin typeface="Poppins" pitchFamily="2" charset="77"/>
                <a:cs typeface="Poppins" pitchFamily="2" charset="77"/>
              </a:rPr>
              <a:t>Michigan Top Trading Partners</a:t>
            </a:r>
            <a:br>
              <a:rPr lang="en-US" sz="4000" b="1" dirty="0">
                <a:solidFill>
                  <a:schemeClr val="bg1"/>
                </a:solidFill>
                <a:latin typeface="Poppins" pitchFamily="2" charset="77"/>
                <a:cs typeface="Poppins" pitchFamily="2" charset="77"/>
              </a:rPr>
            </a:br>
            <a:r>
              <a:rPr lang="en-US" sz="3600" b="1" i="1" dirty="0">
                <a:solidFill>
                  <a:schemeClr val="bg1"/>
                </a:solidFill>
                <a:latin typeface="Poppins" pitchFamily="2" charset="77"/>
                <a:cs typeface="Poppins" pitchFamily="2" charset="77"/>
              </a:rPr>
              <a:t>Canada and Mexico</a:t>
            </a:r>
            <a:endParaRPr lang="en-US" sz="4000" b="1" i="1" dirty="0">
              <a:solidFill>
                <a:schemeClr val="bg1"/>
              </a:solidFill>
              <a:latin typeface="Poppins" pitchFamily="2" charset="77"/>
              <a:cs typeface="Poppins" pitchFamily="2" charset="77"/>
            </a:endParaRPr>
          </a:p>
        </p:txBody>
      </p:sp>
      <p:sp>
        <p:nvSpPr>
          <p:cNvPr id="9" name="TextBox 8">
            <a:extLst>
              <a:ext uri="{FF2B5EF4-FFF2-40B4-BE49-F238E27FC236}">
                <a16:creationId xmlns:a16="http://schemas.microsoft.com/office/drawing/2014/main" id="{AAB5297C-C783-FF21-5284-8B9E087417B8}"/>
              </a:ext>
            </a:extLst>
          </p:cNvPr>
          <p:cNvSpPr txBox="1"/>
          <p:nvPr/>
        </p:nvSpPr>
        <p:spPr>
          <a:xfrm>
            <a:off x="6857069" y="1648819"/>
            <a:ext cx="3155031"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Helvetica"/>
                <a:ea typeface="+mn-ea"/>
                <a:cs typeface="Poppins" panose="00000500000000000000" pitchFamily="2" charset="0"/>
              </a:rPr>
              <a:t>Imports = $173 Billion</a:t>
            </a:r>
          </a:p>
        </p:txBody>
      </p:sp>
      <p:sp>
        <p:nvSpPr>
          <p:cNvPr id="10" name="TextBox 9">
            <a:extLst>
              <a:ext uri="{FF2B5EF4-FFF2-40B4-BE49-F238E27FC236}">
                <a16:creationId xmlns:a16="http://schemas.microsoft.com/office/drawing/2014/main" id="{D00FCD44-B4FF-CEAB-63FA-E5ABB88A5CB6}"/>
              </a:ext>
            </a:extLst>
          </p:cNvPr>
          <p:cNvSpPr txBox="1"/>
          <p:nvPr/>
        </p:nvSpPr>
        <p:spPr>
          <a:xfrm>
            <a:off x="2362200" y="2283767"/>
            <a:ext cx="3001143"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Helvetica"/>
                <a:ea typeface="+mn-ea"/>
                <a:cs typeface="Poppins" panose="00000500000000000000" pitchFamily="2" charset="0"/>
              </a:rPr>
              <a:t>Exports = $62 Billion</a:t>
            </a:r>
          </a:p>
        </p:txBody>
      </p:sp>
      <p:graphicFrame>
        <p:nvGraphicFramePr>
          <p:cNvPr id="11" name="Chart 10">
            <a:extLst>
              <a:ext uri="{FF2B5EF4-FFF2-40B4-BE49-F238E27FC236}">
                <a16:creationId xmlns:a16="http://schemas.microsoft.com/office/drawing/2014/main" id="{2824E3A2-3BE2-A8D1-A2C8-99A492463055}"/>
              </a:ext>
            </a:extLst>
          </p:cNvPr>
          <p:cNvGraphicFramePr>
            <a:graphicFrameLocks/>
          </p:cNvGraphicFramePr>
          <p:nvPr/>
        </p:nvGraphicFramePr>
        <p:xfrm>
          <a:off x="6248400" y="2133600"/>
          <a:ext cx="4648200" cy="365760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Chart 13">
            <a:extLst>
              <a:ext uri="{FF2B5EF4-FFF2-40B4-BE49-F238E27FC236}">
                <a16:creationId xmlns:a16="http://schemas.microsoft.com/office/drawing/2014/main" id="{27351059-DA3E-626D-A97B-9308B9767E53}"/>
              </a:ext>
            </a:extLst>
          </p:cNvPr>
          <p:cNvGraphicFramePr>
            <a:graphicFrameLocks/>
          </p:cNvGraphicFramePr>
          <p:nvPr>
            <p:extLst>
              <p:ext uri="{D42A27DB-BD31-4B8C-83A1-F6EECF244321}">
                <p14:modId xmlns:p14="http://schemas.microsoft.com/office/powerpoint/2010/main" val="1418382156"/>
              </p:ext>
            </p:extLst>
          </p:nvPr>
        </p:nvGraphicFramePr>
        <p:xfrm>
          <a:off x="2209800" y="2745431"/>
          <a:ext cx="3276600" cy="2721795"/>
        </p:xfrm>
        <a:graphic>
          <a:graphicData uri="http://schemas.openxmlformats.org/drawingml/2006/chart">
            <c:chart xmlns:c="http://schemas.openxmlformats.org/drawingml/2006/chart" xmlns:r="http://schemas.openxmlformats.org/officeDocument/2006/relationships" r:id="rId6"/>
          </a:graphicData>
        </a:graphic>
      </p:graphicFrame>
      <p:sp>
        <p:nvSpPr>
          <p:cNvPr id="15" name="TextBox 14">
            <a:extLst>
              <a:ext uri="{FF2B5EF4-FFF2-40B4-BE49-F238E27FC236}">
                <a16:creationId xmlns:a16="http://schemas.microsoft.com/office/drawing/2014/main" id="{74E098BB-FD7E-C98C-B0AD-56D721108CF5}"/>
              </a:ext>
            </a:extLst>
          </p:cNvPr>
          <p:cNvSpPr txBox="1"/>
          <p:nvPr/>
        </p:nvSpPr>
        <p:spPr>
          <a:xfrm>
            <a:off x="120793" y="5830571"/>
            <a:ext cx="5715000" cy="27699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Helvetica" panose="020B0604020202020204" pitchFamily="34" charset="0"/>
                <a:ea typeface="+mn-ea"/>
                <a:cs typeface="Helvetica" panose="020B0604020202020204" pitchFamily="34" charset="0"/>
              </a:rPr>
              <a:t>Source: International Trade Administration; analysis by SEMCOG.</a:t>
            </a:r>
          </a:p>
        </p:txBody>
      </p:sp>
    </p:spTree>
    <p:extLst>
      <p:ext uri="{BB962C8B-B14F-4D97-AF65-F5344CB8AC3E}">
        <p14:creationId xmlns:p14="http://schemas.microsoft.com/office/powerpoint/2010/main" val="4034462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AFD47-BFD1-3870-FE99-90E4F3238D59}"/>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AEF9524A-4FF0-80A5-3EA6-ABC48BEBAA3C}"/>
              </a:ext>
            </a:extLst>
          </p:cNvPr>
          <p:cNvGrpSpPr/>
          <p:nvPr/>
        </p:nvGrpSpPr>
        <p:grpSpPr>
          <a:xfrm>
            <a:off x="0" y="6264772"/>
            <a:ext cx="12192000" cy="623671"/>
            <a:chOff x="0" y="6264772"/>
            <a:chExt cx="12192000" cy="623671"/>
          </a:xfrm>
        </p:grpSpPr>
        <p:sp>
          <p:nvSpPr>
            <p:cNvPr id="6" name="Rectangle 5">
              <a:extLst>
                <a:ext uri="{FF2B5EF4-FFF2-40B4-BE49-F238E27FC236}">
                  <a16:creationId xmlns:a16="http://schemas.microsoft.com/office/drawing/2014/main" id="{462ECE36-8422-AD48-51F2-98762E19EE75}"/>
                </a:ext>
              </a:extLst>
            </p:cNvPr>
            <p:cNvSpPr/>
            <p:nvPr/>
          </p:nvSpPr>
          <p:spPr>
            <a:xfrm>
              <a:off x="0" y="6293045"/>
              <a:ext cx="12192000" cy="574090"/>
            </a:xfrm>
            <a:prstGeom prst="rect">
              <a:avLst/>
            </a:prstGeom>
            <a:solidFill>
              <a:srgbClr val="1537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0998806-A5EB-F324-56EB-76B2AFD34630}"/>
                </a:ext>
              </a:extLst>
            </p:cNvPr>
            <p:cNvPicPr>
              <a:picLocks noChangeAspect="1"/>
            </p:cNvPicPr>
            <p:nvPr/>
          </p:nvPicPr>
          <p:blipFill>
            <a:blip r:embed="rId3"/>
            <a:stretch>
              <a:fillRect/>
            </a:stretch>
          </p:blipFill>
          <p:spPr>
            <a:xfrm>
              <a:off x="6432330" y="6264772"/>
              <a:ext cx="5569526" cy="623671"/>
            </a:xfrm>
            <a:prstGeom prst="rect">
              <a:avLst/>
            </a:prstGeom>
          </p:spPr>
        </p:pic>
      </p:grpSp>
      <p:pic>
        <p:nvPicPr>
          <p:cNvPr id="12" name="Picture 11" descr="A blue and green gradient&#10;&#10;AI-generated content may be incorrect.">
            <a:extLst>
              <a:ext uri="{FF2B5EF4-FFF2-40B4-BE49-F238E27FC236}">
                <a16:creationId xmlns:a16="http://schemas.microsoft.com/office/drawing/2014/main" id="{0B842360-701C-8149-6826-F2762E7CDD7A}"/>
              </a:ext>
            </a:extLst>
          </p:cNvPr>
          <p:cNvPicPr>
            <a:picLocks noChangeAspect="1"/>
          </p:cNvPicPr>
          <p:nvPr/>
        </p:nvPicPr>
        <p:blipFill>
          <a:blip r:embed="rId4"/>
          <a:srcRect l="6135" t="11185" r="6486" b="9603"/>
          <a:stretch/>
        </p:blipFill>
        <p:spPr>
          <a:xfrm>
            <a:off x="-46136" y="0"/>
            <a:ext cx="12238135" cy="1230833"/>
          </a:xfrm>
          <a:prstGeom prst="rect">
            <a:avLst/>
          </a:prstGeom>
        </p:spPr>
      </p:pic>
      <p:sp>
        <p:nvSpPr>
          <p:cNvPr id="13" name="Title 1">
            <a:extLst>
              <a:ext uri="{FF2B5EF4-FFF2-40B4-BE49-F238E27FC236}">
                <a16:creationId xmlns:a16="http://schemas.microsoft.com/office/drawing/2014/main" id="{1202C339-A268-0BD3-A7F8-B1E81C25427E}"/>
              </a:ext>
            </a:extLst>
          </p:cNvPr>
          <p:cNvSpPr>
            <a:spLocks noGrp="1"/>
          </p:cNvSpPr>
          <p:nvPr>
            <p:ph type="title"/>
          </p:nvPr>
        </p:nvSpPr>
        <p:spPr>
          <a:xfrm>
            <a:off x="120793" y="133279"/>
            <a:ext cx="11881063" cy="964273"/>
          </a:xfrm>
        </p:spPr>
        <p:txBody>
          <a:bodyPr>
            <a:noAutofit/>
          </a:bodyPr>
          <a:lstStyle/>
          <a:p>
            <a:r>
              <a:rPr lang="en-US" sz="4000" b="1" dirty="0">
                <a:solidFill>
                  <a:schemeClr val="bg1"/>
                </a:solidFill>
                <a:latin typeface="Poppins" pitchFamily="2" charset="77"/>
                <a:cs typeface="Poppins" pitchFamily="2" charset="77"/>
              </a:rPr>
              <a:t>One auto component’s journey through the North American supply chain</a:t>
            </a:r>
          </a:p>
        </p:txBody>
      </p:sp>
      <p:pic>
        <p:nvPicPr>
          <p:cNvPr id="2" name="Picture 1">
            <a:extLst>
              <a:ext uri="{FF2B5EF4-FFF2-40B4-BE49-F238E27FC236}">
                <a16:creationId xmlns:a16="http://schemas.microsoft.com/office/drawing/2014/main" id="{AECA277B-F908-C3D7-C03D-FE29D76DA54B}"/>
              </a:ext>
            </a:extLst>
          </p:cNvPr>
          <p:cNvPicPr>
            <a:picLocks noChangeAspect="1"/>
          </p:cNvPicPr>
          <p:nvPr/>
        </p:nvPicPr>
        <p:blipFill>
          <a:blip r:embed="rId5"/>
          <a:srcRect t="9435"/>
          <a:stretch/>
        </p:blipFill>
        <p:spPr>
          <a:xfrm>
            <a:off x="5760764" y="1259106"/>
            <a:ext cx="5914829" cy="4901652"/>
          </a:xfrm>
          <a:prstGeom prst="rect">
            <a:avLst/>
          </a:prstGeom>
        </p:spPr>
      </p:pic>
      <p:sp>
        <p:nvSpPr>
          <p:cNvPr id="3" name="TextBox 2">
            <a:extLst>
              <a:ext uri="{FF2B5EF4-FFF2-40B4-BE49-F238E27FC236}">
                <a16:creationId xmlns:a16="http://schemas.microsoft.com/office/drawing/2014/main" id="{4AF66FD5-D1B8-D2C1-CC15-8E012793FFCF}"/>
              </a:ext>
            </a:extLst>
          </p:cNvPr>
          <p:cNvSpPr txBox="1"/>
          <p:nvPr/>
        </p:nvSpPr>
        <p:spPr>
          <a:xfrm>
            <a:off x="120793" y="5525081"/>
            <a:ext cx="5639971" cy="61555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Source: The Cato Institute adaptation from Thomas Black, Jeremy Scott Diamond and Dave Merrill, "One Tiny Widget’s Dizzying Journey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Through the US, Mexico and Canada," Bloomberg, updated May 31, 2019</a:t>
            </a:r>
            <a:r>
              <a:rPr kumimoji="0" lang="en-US" sz="1200" b="0" i="0" u="none" strike="noStrike" kern="1200" cap="none" spc="0" normalizeH="0" baseline="0" noProof="0" dirty="0">
                <a:ln>
                  <a:noFill/>
                </a:ln>
                <a:solidFill>
                  <a:srgbClr val="000000"/>
                </a:solidFill>
                <a:effectLst/>
                <a:uLnTx/>
                <a:uFillTx/>
                <a:latin typeface="Poppins" panose="00000500000000000000" pitchFamily="2" charset="0"/>
                <a:cs typeface="Poppins" panose="00000500000000000000" pitchFamily="2" charset="0"/>
              </a:rPr>
              <a:t>.</a:t>
            </a:r>
          </a:p>
        </p:txBody>
      </p:sp>
    </p:spTree>
    <p:extLst>
      <p:ext uri="{BB962C8B-B14F-4D97-AF65-F5344CB8AC3E}">
        <p14:creationId xmlns:p14="http://schemas.microsoft.com/office/powerpoint/2010/main" val="37709163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Theme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0033"/>
    </a:hlink>
    <a:folHlink>
      <a:srgbClr val="3366FF"/>
    </a:folHlink>
  </a:clrScheme>
  <a:fontScheme name="Office Theme">
    <a:majorFont>
      <a:latin typeface="Helvetica"/>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7929</TotalTime>
  <Words>2243</Words>
  <Application>Microsoft Office PowerPoint</Application>
  <PresentationFormat>Widescreen</PresentationFormat>
  <Paragraphs>215</Paragraphs>
  <Slides>15</Slides>
  <Notes>14</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15</vt:i4>
      </vt:variant>
    </vt:vector>
  </HeadingPairs>
  <TitlesOfParts>
    <vt:vector size="27" baseType="lpstr">
      <vt:lpstr>Aptos</vt:lpstr>
      <vt:lpstr>Aptos Display</vt:lpstr>
      <vt:lpstr>Arial</vt:lpstr>
      <vt:lpstr>Calibri</vt:lpstr>
      <vt:lpstr>Cambria</vt:lpstr>
      <vt:lpstr>Helvetica</vt:lpstr>
      <vt:lpstr>Poppins</vt:lpstr>
      <vt:lpstr>Poppins Light</vt:lpstr>
      <vt:lpstr>Symbol</vt:lpstr>
      <vt:lpstr>Times</vt:lpstr>
      <vt:lpstr>Times New Roman</vt:lpstr>
      <vt:lpstr>Office Theme</vt:lpstr>
      <vt:lpstr>PowerPoint Presentation</vt:lpstr>
      <vt:lpstr>About SEMCOG</vt:lpstr>
      <vt:lpstr>Regional Transportation Plan (RTP)</vt:lpstr>
      <vt:lpstr>Freight System Southeast Michigan</vt:lpstr>
      <vt:lpstr>Freight &amp; International Trade </vt:lpstr>
      <vt:lpstr>Freight Projections in Southeast Michigan</vt:lpstr>
      <vt:lpstr>Freight Related Industries &amp; Jobs</vt:lpstr>
      <vt:lpstr>Michigan Top Trading Partners Canada and Mexico</vt:lpstr>
      <vt:lpstr>One auto component’s journey through the North American supply chain</vt:lpstr>
      <vt:lpstr>Border Crossings: Commercial Vehicles </vt:lpstr>
      <vt:lpstr>International Rail Crossings &amp; Marine Ports</vt:lpstr>
      <vt:lpstr>Southwest Detroit: major generators of freight</vt:lpstr>
      <vt:lpstr>Southwest Detroit Truck Management </vt:lpstr>
      <vt:lpstr>Southeast Michigan Freight Plan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King, Hannah</dc:creator>
  <cp:lastModifiedBy>Susi Derrah</cp:lastModifiedBy>
  <cp:revision>36</cp:revision>
  <dcterms:created xsi:type="dcterms:W3CDTF">2025-03-05T18:10:13Z</dcterms:created>
  <dcterms:modified xsi:type="dcterms:W3CDTF">2025-05-06T01:54:06Z</dcterms:modified>
</cp:coreProperties>
</file>